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wmv" ContentType="video/x-ms-wmv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5"/>
  </p:notesMasterIdLst>
  <p:sldIdLst>
    <p:sldId id="351" r:id="rId4"/>
    <p:sldId id="265" r:id="rId6"/>
    <p:sldId id="297" r:id="rId7"/>
    <p:sldId id="352" r:id="rId8"/>
    <p:sldId id="353" r:id="rId9"/>
    <p:sldId id="354" r:id="rId10"/>
    <p:sldId id="374" r:id="rId11"/>
    <p:sldId id="275" r:id="rId12"/>
    <p:sldId id="376" r:id="rId13"/>
    <p:sldId id="377" r:id="rId14"/>
    <p:sldId id="378" r:id="rId15"/>
    <p:sldId id="372" r:id="rId16"/>
    <p:sldId id="285" r:id="rId17"/>
    <p:sldId id="286" r:id="rId18"/>
    <p:sldId id="259" r:id="rId19"/>
    <p:sldId id="260" r:id="rId20"/>
    <p:sldId id="261" r:id="rId21"/>
    <p:sldId id="329" r:id="rId22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1" orient="horz" pos="1509" userDrawn="1">
          <p15:clr>
            <a:srgbClr val="A4A3A4"/>
          </p15:clr>
        </p15:guide>
        <p15:guide id="2" pos="289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0" clrIdx="0"/>
  <p:cmAuthor id="1" name="admin" initials="a" lastIdx="0" clrIdx="0"/>
  <p:cmAuthor id="2" name="作者" initials="A" lastIdx="0" clrIdx="1"/>
  <p:cmAuthor id="3" name="微软用户" initials="微" lastIdx="0" clrIdx="0"/>
  <p:cmAuthor id="4" name="新课标第一网" initials="新" lastIdx="0" clrIdx="0"/>
  <p:cmAuthor id="5" name="www.xkb1.com" initials="w" lastIdx="0" clrIdx="1"/>
  <p:cmAuthor id="6" name="lenovo" initials="l" lastIdx="0" clrIdx="0"/>
  <p:cmAuthor id="7" name="xkb1.com" initials="x" lastIdx="0" clrIdx="0"/>
  <p:cmAuthor id="8" name="xiaoxuan Zeng" initials="x" lastIdx="0" clrIdx="0"/>
  <p:cmAuthor id="9" name="dongyu" initials="d" lastIdx="0" clrIdx="8"/>
  <p:cmAuthor id="10" name="PC" initials="P" lastIdx="0" clrIdx="9"/>
  <p:cmAuthor id="11" name="szchd2zx08" initials="s" lastIdx="0" clrIdx="10"/>
  <p:cmAuthor id="12" name="jinli" initials="j" lastIdx="0" clrIdx="0"/>
  <p:cmAuthor id="15" name="李丽" initials="李" lastIdx="0" clrIdx="14"/>
  <p:cmAuthor id="16" name="Nicole Li  李倩" initials="N" lastIdx="0" clrIdx="0"/>
  <p:cmAuthor id="18" name="222" initials="2" lastIdx="0" clrIdx="0"/>
  <p:cmAuthor id="20" name="hanying" initials="h" lastIdx="0" clrIdx="19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16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130" d="100"/>
          <a:sy n="130" d="100"/>
        </p:scale>
        <p:origin x="-1074" y="-318"/>
      </p:cViewPr>
      <p:guideLst>
        <p:guide orient="horz" pos="1620"/>
        <p:guide pos="2880"/>
        <p:guide orient="horz" pos="1509"/>
        <p:guide pos="289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63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中国的出路在何处，谁来挽救大厦之将倾，谁来拯救黎民与苍生，今天我们一起学习革命先行者孙中山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哪些活动站在时代潮头，引领时代潮流？</a:t>
            </a:r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新课导入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新课导入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三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933888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学习任务三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2045668" cy="354827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边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后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学习目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5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课堂总结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5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课堂总结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关史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相关史事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链接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知识链接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探究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知识探究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当堂训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当堂训练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2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3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直接连接符 8"/>
          <p:cNvCxnSpPr/>
          <p:nvPr userDrawn="1">
            <p:custDataLst>
              <p:tags r:id="rId4"/>
            </p:custDataLst>
          </p:nvPr>
        </p:nvCxnSpPr>
        <p:spPr>
          <a:xfrm>
            <a:off x="0" y="699542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一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933888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学习任务一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2045668" cy="354827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二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933888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学习任务二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2045668" cy="354827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tags" Target="../tags/tag33.xml"/><Relationship Id="rId3" Type="http://schemas.openxmlformats.org/officeDocument/2006/relationships/image" Target="../media/image2.png"/><Relationship Id="rId2" Type="http://schemas.openxmlformats.org/officeDocument/2006/relationships/tags" Target="../tags/tag32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446" y="92393"/>
            <a:ext cx="1356836" cy="548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iming>
    <p:tnLst>
      <p:par>
        <p:cTn id="1" dur="indefinite" restart="never" nodeType="tmRoot"/>
      </p:par>
    </p:tnLst>
  </p:timing>
  <p:hf sldNum="0" hdr="0" ftr="0" dt="0"/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2025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28905" indent="-128905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975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38608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906145" algn="l"/>
          <a:tab pos="906145" algn="l"/>
          <a:tab pos="906145" algn="l"/>
          <a:tab pos="906145" algn="l"/>
        </a:tabLst>
        <a:defRPr sz="9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64325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9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90043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825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15760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825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415415" indent="-128905" algn="l" defTabSz="514350" rtl="0" eaLnBrk="1" latinLnBrk="0" hangingPunct="1">
        <a:lnSpc>
          <a:spcPct val="90000"/>
        </a:lnSpc>
        <a:spcBef>
          <a:spcPct val="56000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672590" indent="-128905" algn="l" defTabSz="514350" rtl="0" eaLnBrk="1" latinLnBrk="0" hangingPunct="1">
        <a:lnSpc>
          <a:spcPct val="90000"/>
        </a:lnSpc>
        <a:spcBef>
          <a:spcPct val="56000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929765" indent="-128905" algn="l" defTabSz="514350" rtl="0" eaLnBrk="1" latinLnBrk="0" hangingPunct="1">
        <a:lnSpc>
          <a:spcPct val="90000"/>
        </a:lnSpc>
        <a:spcBef>
          <a:spcPct val="56000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2186940" indent="-128905" algn="l" defTabSz="514350" rtl="0" eaLnBrk="1" latinLnBrk="0" hangingPunct="1">
        <a:lnSpc>
          <a:spcPct val="90000"/>
        </a:lnSpc>
        <a:spcBef>
          <a:spcPct val="56000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54368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0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205803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17557" b="14742"/>
          <a:stretch>
            <a:fillRect/>
          </a:stretch>
        </p:blipFill>
        <p:spPr>
          <a:xfrm>
            <a:off x="475060" y="238731"/>
            <a:ext cx="8102204" cy="475059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lum contrast="-12001"/>
          </a:blip>
          <a:srcRect t="40147" b="36667"/>
          <a:stretch>
            <a:fillRect/>
          </a:stretch>
        </p:blipFill>
        <p:spPr>
          <a:xfrm>
            <a:off x="2339581" y="1001115"/>
            <a:ext cx="4373165" cy="74890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 userDrawn="1"/>
        </p:nvSpPr>
        <p:spPr>
          <a:xfrm>
            <a:off x="3338029" y="1059583"/>
            <a:ext cx="2376264" cy="523220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ransition/>
  <p:timing>
    <p:tnLst>
      <p:par>
        <p:cTn id="1" dur="indefinite" restart="never" nodeType="tmRoot"/>
      </p:par>
    </p:tnLst>
  </p:timing>
  <p:hf sldNum="0" hdr="0" ftr="0" dt="0"/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2000" b="1" u="none" strike="noStrike" kern="1200" cap="none" spc="225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28905" indent="-128905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●"/>
        <a:defRPr sz="10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38608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●"/>
        <a:tabLst>
          <a:tab pos="906145" algn="l"/>
          <a:tab pos="906145" algn="l"/>
          <a:tab pos="906145" algn="l"/>
          <a:tab pos="906145" algn="l"/>
        </a:tabLst>
        <a:defRPr sz="9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64325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●"/>
        <a:defRPr sz="9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90043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225"/>
        </a:spcAft>
        <a:buFont typeface="Wingdings" panose="05000000000000000000" charset="0"/>
        <a:buChar char=""/>
        <a:defRPr sz="8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15760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225"/>
        </a:spcAft>
        <a:buFont typeface="Arial" panose="020B0604020202020204" pitchFamily="34" charset="0"/>
        <a:buChar char="•"/>
        <a:defRPr sz="8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415415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672590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9765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186940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4368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5803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6.png"/><Relationship Id="rId6" Type="http://schemas.microsoft.com/office/2007/relationships/media" Target="../media/media1.wmv"/><Relationship Id="rId5" Type="http://schemas.openxmlformats.org/officeDocument/2006/relationships/video" Target="../media/media1.wmv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9.xml"/><Relationship Id="rId6" Type="http://schemas.openxmlformats.org/officeDocument/2006/relationships/tags" Target="../tags/tag129.xml"/><Relationship Id="rId5" Type="http://schemas.openxmlformats.org/officeDocument/2006/relationships/tags" Target="../tags/tag128.xml"/><Relationship Id="rId4" Type="http://schemas.openxmlformats.org/officeDocument/2006/relationships/tags" Target="../tags/tag127.xml"/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tags" Target="../tags/tag124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" Type="http://schemas.openxmlformats.org/officeDocument/2006/relationships/image" Target="../media/image8.jpeg"/><Relationship Id="rId1" Type="http://schemas.openxmlformats.org/officeDocument/2006/relationships/tags" Target="../tags/tag130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tags" Target="../tags/tag137.xml"/><Relationship Id="rId7" Type="http://schemas.openxmlformats.org/officeDocument/2006/relationships/image" Target="../media/image11.jpeg"/><Relationship Id="rId6" Type="http://schemas.openxmlformats.org/officeDocument/2006/relationships/tags" Target="../tags/tag136.xml"/><Relationship Id="rId5" Type="http://schemas.openxmlformats.org/officeDocument/2006/relationships/image" Target="../media/image10.jpeg"/><Relationship Id="rId4" Type="http://schemas.openxmlformats.org/officeDocument/2006/relationships/tags" Target="../tags/tag135.xml"/><Relationship Id="rId3" Type="http://schemas.openxmlformats.org/officeDocument/2006/relationships/image" Target="../media/image9.jpeg"/><Relationship Id="rId2" Type="http://schemas.openxmlformats.org/officeDocument/2006/relationships/tags" Target="../tags/tag134.xml"/><Relationship Id="rId19" Type="http://schemas.openxmlformats.org/officeDocument/2006/relationships/slideLayout" Target="../slideLayouts/slideLayout12.xml"/><Relationship Id="rId18" Type="http://schemas.openxmlformats.org/officeDocument/2006/relationships/tags" Target="../tags/tag146.xml"/><Relationship Id="rId17" Type="http://schemas.openxmlformats.org/officeDocument/2006/relationships/tags" Target="../tags/tag145.xml"/><Relationship Id="rId16" Type="http://schemas.openxmlformats.org/officeDocument/2006/relationships/tags" Target="../tags/tag144.xml"/><Relationship Id="rId15" Type="http://schemas.openxmlformats.org/officeDocument/2006/relationships/image" Target="../media/image12.jpeg"/><Relationship Id="rId14" Type="http://schemas.openxmlformats.org/officeDocument/2006/relationships/tags" Target="../tags/tag143.xml"/><Relationship Id="rId13" Type="http://schemas.openxmlformats.org/officeDocument/2006/relationships/tags" Target="../tags/tag142.xml"/><Relationship Id="rId12" Type="http://schemas.openxmlformats.org/officeDocument/2006/relationships/tags" Target="../tags/tag141.xml"/><Relationship Id="rId11" Type="http://schemas.openxmlformats.org/officeDocument/2006/relationships/tags" Target="../tags/tag140.xml"/><Relationship Id="rId10" Type="http://schemas.openxmlformats.org/officeDocument/2006/relationships/tags" Target="../tags/tag139.xml"/><Relationship Id="rId1" Type="http://schemas.openxmlformats.org/officeDocument/2006/relationships/tags" Target="../tags/tag133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54.xml"/><Relationship Id="rId8" Type="http://schemas.openxmlformats.org/officeDocument/2006/relationships/image" Target="../media/image13.png"/><Relationship Id="rId7" Type="http://schemas.openxmlformats.org/officeDocument/2006/relationships/tags" Target="../tags/tag153.xml"/><Relationship Id="rId6" Type="http://schemas.openxmlformats.org/officeDocument/2006/relationships/tags" Target="../tags/tag152.xml"/><Relationship Id="rId5" Type="http://schemas.openxmlformats.org/officeDocument/2006/relationships/tags" Target="../tags/tag151.xml"/><Relationship Id="rId4" Type="http://schemas.openxmlformats.org/officeDocument/2006/relationships/tags" Target="../tags/tag150.xml"/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0" Type="http://schemas.openxmlformats.org/officeDocument/2006/relationships/slideLayout" Target="../slideLayouts/slideLayout3.xml"/><Relationship Id="rId1" Type="http://schemas.openxmlformats.org/officeDocument/2006/relationships/tags" Target="../tags/tag14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161.xml"/><Relationship Id="rId6" Type="http://schemas.openxmlformats.org/officeDocument/2006/relationships/tags" Target="../tags/tag160.xml"/><Relationship Id="rId5" Type="http://schemas.openxmlformats.org/officeDocument/2006/relationships/tags" Target="../tags/tag159.xml"/><Relationship Id="rId4" Type="http://schemas.openxmlformats.org/officeDocument/2006/relationships/tags" Target="../tags/tag158.xml"/><Relationship Id="rId3" Type="http://schemas.openxmlformats.org/officeDocument/2006/relationships/tags" Target="../tags/tag157.xml"/><Relationship Id="rId2" Type="http://schemas.openxmlformats.org/officeDocument/2006/relationships/tags" Target="../tags/tag156.xml"/><Relationship Id="rId1" Type="http://schemas.openxmlformats.org/officeDocument/2006/relationships/tags" Target="../tags/tag15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tags" Target="../tags/tag16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9.xml"/><Relationship Id="rId1" Type="http://schemas.openxmlformats.org/officeDocument/2006/relationships/tags" Target="../tags/tag38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48.xml"/><Relationship Id="rId8" Type="http://schemas.openxmlformats.org/officeDocument/2006/relationships/tags" Target="../tags/tag47.xml"/><Relationship Id="rId7" Type="http://schemas.openxmlformats.org/officeDocument/2006/relationships/tags" Target="../tags/tag46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2" Type="http://schemas.openxmlformats.org/officeDocument/2006/relationships/slideLayout" Target="../slideLayouts/slideLayout8.xml"/><Relationship Id="rId31" Type="http://schemas.openxmlformats.org/officeDocument/2006/relationships/tags" Target="../tags/tag70.xml"/><Relationship Id="rId30" Type="http://schemas.openxmlformats.org/officeDocument/2006/relationships/tags" Target="../tags/tag69.xml"/><Relationship Id="rId3" Type="http://schemas.openxmlformats.org/officeDocument/2006/relationships/tags" Target="../tags/tag42.xml"/><Relationship Id="rId29" Type="http://schemas.openxmlformats.org/officeDocument/2006/relationships/tags" Target="../tags/tag68.xml"/><Relationship Id="rId28" Type="http://schemas.openxmlformats.org/officeDocument/2006/relationships/tags" Target="../tags/tag67.xml"/><Relationship Id="rId27" Type="http://schemas.openxmlformats.org/officeDocument/2006/relationships/tags" Target="../tags/tag66.xml"/><Relationship Id="rId26" Type="http://schemas.openxmlformats.org/officeDocument/2006/relationships/tags" Target="../tags/tag65.xml"/><Relationship Id="rId25" Type="http://schemas.openxmlformats.org/officeDocument/2006/relationships/tags" Target="../tags/tag64.xml"/><Relationship Id="rId24" Type="http://schemas.openxmlformats.org/officeDocument/2006/relationships/tags" Target="../tags/tag63.xml"/><Relationship Id="rId23" Type="http://schemas.openxmlformats.org/officeDocument/2006/relationships/tags" Target="../tags/tag62.xml"/><Relationship Id="rId22" Type="http://schemas.openxmlformats.org/officeDocument/2006/relationships/tags" Target="../tags/tag61.xml"/><Relationship Id="rId21" Type="http://schemas.openxmlformats.org/officeDocument/2006/relationships/tags" Target="../tags/tag60.xml"/><Relationship Id="rId20" Type="http://schemas.openxmlformats.org/officeDocument/2006/relationships/tags" Target="../tags/tag59.xml"/><Relationship Id="rId2" Type="http://schemas.openxmlformats.org/officeDocument/2006/relationships/tags" Target="../tags/tag41.xml"/><Relationship Id="rId19" Type="http://schemas.openxmlformats.org/officeDocument/2006/relationships/tags" Target="../tags/tag58.xml"/><Relationship Id="rId18" Type="http://schemas.openxmlformats.org/officeDocument/2006/relationships/tags" Target="../tags/tag57.xml"/><Relationship Id="rId17" Type="http://schemas.openxmlformats.org/officeDocument/2006/relationships/tags" Target="../tags/tag56.xml"/><Relationship Id="rId16" Type="http://schemas.openxmlformats.org/officeDocument/2006/relationships/tags" Target="../tags/tag55.xml"/><Relationship Id="rId15" Type="http://schemas.openxmlformats.org/officeDocument/2006/relationships/tags" Target="../tags/tag54.xml"/><Relationship Id="rId14" Type="http://schemas.openxmlformats.org/officeDocument/2006/relationships/tags" Target="../tags/tag53.xml"/><Relationship Id="rId13" Type="http://schemas.openxmlformats.org/officeDocument/2006/relationships/tags" Target="../tags/tag52.xml"/><Relationship Id="rId12" Type="http://schemas.openxmlformats.org/officeDocument/2006/relationships/tags" Target="../tags/tag51.xml"/><Relationship Id="rId11" Type="http://schemas.openxmlformats.org/officeDocument/2006/relationships/tags" Target="../tags/tag50.xml"/><Relationship Id="rId10" Type="http://schemas.openxmlformats.org/officeDocument/2006/relationships/tags" Target="../tags/tag49.xml"/><Relationship Id="rId1" Type="http://schemas.openxmlformats.org/officeDocument/2006/relationships/tags" Target="../tags/tag40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3" Type="http://schemas.openxmlformats.org/officeDocument/2006/relationships/slideLayout" Target="../slideLayouts/slideLayout8.xml"/><Relationship Id="rId12" Type="http://schemas.openxmlformats.org/officeDocument/2006/relationships/tags" Target="../tags/tag82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tags" Target="../tags/tag71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3" Type="http://schemas.openxmlformats.org/officeDocument/2006/relationships/slideLayout" Target="../slideLayouts/slideLayout12.xml"/><Relationship Id="rId22" Type="http://schemas.openxmlformats.org/officeDocument/2006/relationships/tags" Target="../tags/tag104.xml"/><Relationship Id="rId21" Type="http://schemas.openxmlformats.org/officeDocument/2006/relationships/tags" Target="../tags/tag103.xml"/><Relationship Id="rId20" Type="http://schemas.openxmlformats.org/officeDocument/2006/relationships/tags" Target="../tags/tag102.xml"/><Relationship Id="rId2" Type="http://schemas.openxmlformats.org/officeDocument/2006/relationships/tags" Target="../tags/tag84.xml"/><Relationship Id="rId19" Type="http://schemas.openxmlformats.org/officeDocument/2006/relationships/tags" Target="../tags/tag101.xml"/><Relationship Id="rId18" Type="http://schemas.openxmlformats.org/officeDocument/2006/relationships/tags" Target="../tags/tag100.xml"/><Relationship Id="rId17" Type="http://schemas.openxmlformats.org/officeDocument/2006/relationships/tags" Target="../tags/tag99.xml"/><Relationship Id="rId16" Type="http://schemas.openxmlformats.org/officeDocument/2006/relationships/tags" Target="../tags/tag98.xml"/><Relationship Id="rId15" Type="http://schemas.openxmlformats.org/officeDocument/2006/relationships/tags" Target="../tags/tag97.xml"/><Relationship Id="rId14" Type="http://schemas.openxmlformats.org/officeDocument/2006/relationships/tags" Target="../tags/tag96.xml"/><Relationship Id="rId13" Type="http://schemas.openxmlformats.org/officeDocument/2006/relationships/tags" Target="../tags/tag95.xml"/><Relationship Id="rId12" Type="http://schemas.openxmlformats.org/officeDocument/2006/relationships/tags" Target="../tags/tag94.xml"/><Relationship Id="rId11" Type="http://schemas.openxmlformats.org/officeDocument/2006/relationships/tags" Target="../tags/tag93.xml"/><Relationship Id="rId10" Type="http://schemas.openxmlformats.org/officeDocument/2006/relationships/tags" Target="../tags/tag92.xml"/><Relationship Id="rId1" Type="http://schemas.openxmlformats.org/officeDocument/2006/relationships/tags" Target="../tags/tag83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tags" Target="../tags/tag10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7" Type="http://schemas.openxmlformats.org/officeDocument/2006/relationships/tags" Target="../tags/tag114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tags" Target="../tags/tag108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22.xml"/><Relationship Id="rId8" Type="http://schemas.openxmlformats.org/officeDocument/2006/relationships/tags" Target="../tags/tag121.xml"/><Relationship Id="rId7" Type="http://schemas.openxmlformats.org/officeDocument/2006/relationships/tags" Target="../tags/tag120.xml"/><Relationship Id="rId6" Type="http://schemas.openxmlformats.org/officeDocument/2006/relationships/tags" Target="../tags/tag119.xml"/><Relationship Id="rId5" Type="http://schemas.openxmlformats.org/officeDocument/2006/relationships/tags" Target="../tags/tag118.xml"/><Relationship Id="rId4" Type="http://schemas.openxmlformats.org/officeDocument/2006/relationships/tags" Target="../tags/tag117.xml"/><Relationship Id="rId3" Type="http://schemas.openxmlformats.org/officeDocument/2006/relationships/image" Target="../media/image7.png"/><Relationship Id="rId2" Type="http://schemas.openxmlformats.org/officeDocument/2006/relationships/tags" Target="../tags/tag116.xml"/><Relationship Id="rId11" Type="http://schemas.openxmlformats.org/officeDocument/2006/relationships/slideLayout" Target="../slideLayouts/slideLayout9.xml"/><Relationship Id="rId10" Type="http://schemas.openxmlformats.org/officeDocument/2006/relationships/tags" Target="../tags/tag123.xml"/><Relationship Id="rId1" Type="http://schemas.openxmlformats.org/officeDocument/2006/relationships/tags" Target="../tags/tag1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628" r="8403"/>
          <a:stretch>
            <a:fillRect/>
          </a:stretch>
        </p:blipFill>
        <p:spPr bwMode="auto">
          <a:xfrm>
            <a:off x="0" y="318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0" y="318"/>
            <a:ext cx="9158959" cy="5149070"/>
          </a:xfrm>
          <a:prstGeom prst="rect">
            <a:avLst/>
          </a:prstGeom>
          <a:solidFill>
            <a:schemeClr val="bg1">
              <a:lumMod val="85000"/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7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方正魏碑_GBK" panose="02000000000000000000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0" y="794"/>
            <a:ext cx="9144000" cy="5044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/>
          </a:p>
        </p:txBody>
      </p:sp>
      <p:pic>
        <p:nvPicPr>
          <p:cNvPr id="4" name="media1.wmv">
            <a:hlinkClick r:id="" action="ppaction://media"/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1050290" y="3151614"/>
            <a:ext cx="6494780" cy="59499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民族危机不断加深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>
            <p:custDataLst>
              <p:tags r:id="rId2"/>
            </p:custDataLst>
          </p:nvPr>
        </p:nvSpPr>
        <p:spPr>
          <a:xfrm>
            <a:off x="1061085" y="3867894"/>
            <a:ext cx="6483350" cy="59499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民族资本主义初步发展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1061085" y="1737469"/>
            <a:ext cx="6500495" cy="59118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系统接受了西方近代教育，认识到当时中国与西方差距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050290" y="2457559"/>
            <a:ext cx="6511290" cy="5651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对清政府腐朽认识不断加深，最终失望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>
            <p:custDataLst>
              <p:tags r:id="rId5"/>
            </p:custDataLst>
          </p:nvPr>
        </p:nvSpPr>
        <p:spPr>
          <a:xfrm>
            <a:off x="1061085" y="1017379"/>
            <a:ext cx="6484620" cy="59499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从小埋下反对满清的种子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2483768" y="27857"/>
            <a:ext cx="5018886" cy="626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noAutofit/>
          </a:bodyPr>
          <a:lstStyle/>
          <a:p>
            <a:r>
              <a:rPr lang="zh-CN" altLang="en-US" sz="1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合作探究：哪些原因推动孙中山勇立潮头，成为一名革命先行者的呢？</a:t>
            </a:r>
            <a:endParaRPr lang="zh-CN" altLang="en-US" sz="1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  <p:bldLst>
      <p:bldP spid="11" grpId="1" animBg="1"/>
      <p:bldP spid="12" grpId="1" animBg="1"/>
      <p:bldP spid="7" grpId="1" animBg="1"/>
      <p:bldP spid="8" grpId="1" animBg="1"/>
      <p:bldP spid="9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25333\Desktop\新建文件夹\timg.jp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270"/>
          <a:stretch>
            <a:fillRect/>
          </a:stretch>
        </p:blipFill>
        <p:spPr bwMode="auto">
          <a:xfrm>
            <a:off x="-6192" y="-13249"/>
            <a:ext cx="9154954" cy="5157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6668" y="3834606"/>
            <a:ext cx="9142095" cy="1153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en-US" altLang="zh-CN" sz="2700" dirty="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r>
              <a:rPr lang="en-US" altLang="zh-CN" sz="2100" dirty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2100" dirty="0" smtClean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他</a:t>
            </a:r>
            <a:r>
              <a:rPr lang="zh-CN" altLang="en-US" sz="2100" dirty="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一生都在进行抉择，将个人追求与国家命运紧紧相连。他以无所畏惧的担当勇立时代潮头，以追寻救国之路的探索精神、大无畏的革命勇气吸引了许多同行者……</a:t>
            </a:r>
            <a:endParaRPr lang="zh-CN" altLang="en-US" sz="2100" dirty="0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320040" y="880745"/>
            <a:ext cx="4589780" cy="3394075"/>
          </a:xfrm>
          <a:prstGeom prst="roundRect">
            <a:avLst>
              <a:gd name="adj" fmla="val 3463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314" name="Picture 2" descr="https://timgsa.baidu.com/timg?image&amp;quality=80&amp;size=b9999_10000&amp;sec=1597599134374&amp;di=0b399e7b5853046bd0f17a76a9b5c7bb&amp;imgtype=0&amp;src=http%3A%2F%2F5b0988e595225.cdn.sohucs.com%2Fimages%2F20170714%2F52ad3516499341788a63c566d53f47dd.jpe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97" t="4705" r="14485" b="27693"/>
          <a:stretch>
            <a:fillRect/>
          </a:stretch>
        </p:blipFill>
        <p:spPr bwMode="auto">
          <a:xfrm>
            <a:off x="683895" y="843915"/>
            <a:ext cx="1313180" cy="131889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E:\a陕师大附中\8年级上\008 革命先行者孙中山\照片\邹容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585" y="880745"/>
            <a:ext cx="1108075" cy="127063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E:\a陕师大附中\8年级上\008 革命先行者孙中山\照片\陈天华.jp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34" t="8843" r="17549" b="27339"/>
          <a:stretch>
            <a:fillRect/>
          </a:stretch>
        </p:blipFill>
        <p:spPr bwMode="auto">
          <a:xfrm>
            <a:off x="3509010" y="915670"/>
            <a:ext cx="1273810" cy="1270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矩形 19"/>
          <p:cNvSpPr/>
          <p:nvPr>
            <p:custDataLst>
              <p:tags r:id="rId8"/>
            </p:custDataLst>
          </p:nvPr>
        </p:nvSpPr>
        <p:spPr>
          <a:xfrm>
            <a:off x="651510" y="2096135"/>
            <a:ext cx="1169670" cy="367665"/>
          </a:xfrm>
          <a:prstGeom prst="rect">
            <a:avLst/>
          </a:prstGeom>
        </p:spPr>
        <p:txBody>
          <a:bodyPr vert="horz" wrap="square">
            <a:no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方正粗楷简体" panose="02000000000000000000" charset="-122"/>
              </a:rPr>
              <a:t>章炳麟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  <a:cs typeface="方正粗楷简体" panose="02000000000000000000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2295525" y="2097405"/>
            <a:ext cx="1080135" cy="3663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邹容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3587432" y="2098095"/>
            <a:ext cx="1116965" cy="3663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陈天华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1"/>
            </p:custDataLst>
          </p:nvPr>
        </p:nvSpPr>
        <p:spPr>
          <a:xfrm>
            <a:off x="683895" y="2499994"/>
            <a:ext cx="3808095" cy="194396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革命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者，天演之公例也；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革命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者，世界之公理也；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革命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者，争存争亡过渡时代之要义也。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>
            <p:custDataLst>
              <p:tags r:id="rId12"/>
            </p:custDataLst>
          </p:nvPr>
        </p:nvSpPr>
        <p:spPr>
          <a:xfrm>
            <a:off x="395605" y="4443958"/>
            <a:ext cx="4437380" cy="48768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资产阶级革命思想得到迅速传播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3"/>
            </p:custDataLst>
          </p:nvPr>
        </p:nvSpPr>
        <p:spPr>
          <a:xfrm>
            <a:off x="5076190" y="880745"/>
            <a:ext cx="3817620" cy="3394075"/>
          </a:xfrm>
          <a:prstGeom prst="roundRect">
            <a:avLst>
              <a:gd name="adj" fmla="val 3463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 descr="S33095T1307436899838.jpg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5098415" y="902970"/>
            <a:ext cx="3795395" cy="33718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10" name="文本框 9"/>
          <p:cNvSpPr txBox="1"/>
          <p:nvPr>
            <p:custDataLst>
              <p:tags r:id="rId16"/>
            </p:custDataLst>
          </p:nvPr>
        </p:nvSpPr>
        <p:spPr>
          <a:xfrm>
            <a:off x="5003800" y="4444365"/>
            <a:ext cx="3890010" cy="473710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100" b="1" dirty="0">
                <a:solidFill>
                  <a:schemeClr val="lt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各种革命团体纷纷成立</a:t>
            </a:r>
            <a:endParaRPr lang="zh-CN" altLang="en-US" sz="2100" b="1" dirty="0">
              <a:solidFill>
                <a:schemeClr val="l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17"/>
            </p:custDataLst>
          </p:nvPr>
        </p:nvSpPr>
        <p:spPr>
          <a:xfrm>
            <a:off x="2647249" y="140407"/>
            <a:ext cx="3744069" cy="48768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革命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成为不可阻挡的时代潮流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7" grpId="1" animBg="1"/>
      <p:bldP spid="10" grpId="0" bldLvl="0" animBg="1"/>
      <p:bldP spid="6" grpId="0" bldLvl="0" animBg="1"/>
      <p:bldP spid="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547495" y="1851025"/>
            <a:ext cx="1773555" cy="538863"/>
            <a:chOff x="3093" y="5475"/>
            <a:chExt cx="4010" cy="1183"/>
          </a:xfrm>
        </p:grpSpPr>
        <p:sp>
          <p:nvSpPr>
            <p:cNvPr id="43" name="圆角矩形 42"/>
            <p:cNvSpPr/>
            <p:nvPr>
              <p:custDataLst>
                <p:tags r:id="rId1"/>
              </p:custDataLst>
            </p:nvPr>
          </p:nvSpPr>
          <p:spPr>
            <a:xfrm>
              <a:off x="3093" y="5475"/>
              <a:ext cx="4009" cy="943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B9D6A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     </a:t>
              </a:r>
              <a:endParaRPr lang="zh-CN" altLang="en-US" dirty="0"/>
            </a:p>
          </p:txBody>
        </p:sp>
        <p:sp>
          <p:nvSpPr>
            <p:cNvPr id="44" name="文本框 43"/>
            <p:cNvSpPr txBox="1"/>
            <p:nvPr>
              <p:custDataLst>
                <p:tags r:id="rId2"/>
              </p:custDataLst>
            </p:nvPr>
          </p:nvSpPr>
          <p:spPr>
            <a:xfrm>
              <a:off x="3093" y="5512"/>
              <a:ext cx="4010" cy="11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tx1"/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重要成果</a:t>
              </a:r>
              <a:endParaRPr lang="zh-CN" altLang="en-US" sz="2800" dirty="0" smtClean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441450" y="2286000"/>
            <a:ext cx="1905000" cy="443865"/>
            <a:chOff x="4393" y="3263"/>
            <a:chExt cx="10862" cy="1510"/>
          </a:xfrm>
        </p:grpSpPr>
        <p:grpSp>
          <p:nvGrpSpPr>
            <p:cNvPr id="15" name="组合 14"/>
            <p:cNvGrpSpPr/>
            <p:nvPr/>
          </p:nvGrpSpPr>
          <p:grpSpPr>
            <a:xfrm>
              <a:off x="4393" y="4049"/>
              <a:ext cx="10863" cy="725"/>
              <a:chOff x="4885" y="4750"/>
              <a:chExt cx="10201" cy="725"/>
            </a:xfrm>
          </p:grpSpPr>
          <p:sp>
            <p:nvSpPr>
              <p:cNvPr id="16" name="Line 3"/>
              <p:cNvSpPr>
                <a:spLocks noChangeShapeType="1"/>
              </p:cNvSpPr>
              <p:nvPr>
                <p:custDataLst>
                  <p:tags r:id="rId3"/>
                </p:custDataLst>
              </p:nvPr>
            </p:nvSpPr>
            <p:spPr bwMode="auto">
              <a:xfrm>
                <a:off x="4885" y="4799"/>
                <a:ext cx="10201" cy="9"/>
              </a:xfrm>
              <a:prstGeom prst="line">
                <a:avLst/>
              </a:prstGeom>
              <a:noFill/>
              <a:ln w="31750">
                <a:solidFill>
                  <a:srgbClr val="E67F4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" name="Line 5"/>
              <p:cNvSpPr>
                <a:spLocks noChangeShapeType="1"/>
              </p:cNvSpPr>
              <p:nvPr>
                <p:custDataLst>
                  <p:tags r:id="rId4"/>
                </p:custDataLst>
              </p:nvPr>
            </p:nvSpPr>
            <p:spPr bwMode="auto">
              <a:xfrm flipH="1">
                <a:off x="4885" y="4795"/>
                <a:ext cx="0" cy="680"/>
              </a:xfrm>
              <a:prstGeom prst="line">
                <a:avLst/>
              </a:prstGeom>
              <a:noFill/>
              <a:ln w="31750">
                <a:solidFill>
                  <a:srgbClr val="E67F4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" name="Line 10"/>
              <p:cNvSpPr>
                <a:spLocks noChangeShapeType="1"/>
              </p:cNvSpPr>
              <p:nvPr>
                <p:custDataLst>
                  <p:tags r:id="rId5"/>
                </p:custDataLst>
              </p:nvPr>
            </p:nvSpPr>
            <p:spPr bwMode="auto">
              <a:xfrm flipH="1">
                <a:off x="15086" y="4750"/>
                <a:ext cx="0" cy="680"/>
              </a:xfrm>
              <a:prstGeom prst="line">
                <a:avLst/>
              </a:prstGeom>
              <a:noFill/>
              <a:ln w="31750">
                <a:solidFill>
                  <a:srgbClr val="E67F46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9" name="Line 4"/>
            <p:cNvSpPr>
              <a:spLocks noChangeShapeType="1"/>
            </p:cNvSpPr>
            <p:nvPr>
              <p:custDataLst>
                <p:tags r:id="rId6"/>
              </p:custDataLst>
            </p:nvPr>
          </p:nvSpPr>
          <p:spPr bwMode="auto">
            <a:xfrm>
              <a:off x="9861" y="3263"/>
              <a:ext cx="0" cy="804"/>
            </a:xfrm>
            <a:prstGeom prst="line">
              <a:avLst/>
            </a:prstGeom>
            <a:noFill/>
            <a:ln w="31750">
              <a:solidFill>
                <a:srgbClr val="E67F4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16256" y="946110"/>
            <a:ext cx="8327390" cy="362966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"/>
          <p:cNvGrpSpPr/>
          <p:nvPr>
            <p:custDataLst>
              <p:tags r:id="rId1"/>
            </p:custDataLst>
          </p:nvPr>
        </p:nvGrpSpPr>
        <p:grpSpPr>
          <a:xfrm>
            <a:off x="3454701" y="870798"/>
            <a:ext cx="2274789" cy="541234"/>
            <a:chOff x="2586038" y="765175"/>
            <a:chExt cx="4043362" cy="962025"/>
          </a:xfrm>
        </p:grpSpPr>
        <p:sp>
          <p:nvSpPr>
            <p:cNvPr id="8" name="Freeform 5"/>
            <p:cNvSpPr/>
            <p:nvPr>
              <p:custDataLst>
                <p:tags r:id="rId2"/>
              </p:custDataLst>
            </p:nvPr>
          </p:nvSpPr>
          <p:spPr bwMode="auto">
            <a:xfrm>
              <a:off x="3700463" y="1412875"/>
              <a:ext cx="1744662" cy="314325"/>
            </a:xfrm>
            <a:custGeom>
              <a:avLst/>
              <a:gdLst>
                <a:gd name="T0" fmla="*/ 62 w 1378"/>
                <a:gd name="T1" fmla="*/ 100 h 248"/>
                <a:gd name="T2" fmla="*/ 380 w 1378"/>
                <a:gd name="T3" fmla="*/ 44 h 248"/>
                <a:gd name="T4" fmla="*/ 422 w 1378"/>
                <a:gd name="T5" fmla="*/ 116 h 248"/>
                <a:gd name="T6" fmla="*/ 400 w 1378"/>
                <a:gd name="T7" fmla="*/ 98 h 248"/>
                <a:gd name="T8" fmla="*/ 406 w 1378"/>
                <a:gd name="T9" fmla="*/ 132 h 248"/>
                <a:gd name="T10" fmla="*/ 428 w 1378"/>
                <a:gd name="T11" fmla="*/ 90 h 248"/>
                <a:gd name="T12" fmla="*/ 492 w 1378"/>
                <a:gd name="T13" fmla="*/ 24 h 248"/>
                <a:gd name="T14" fmla="*/ 642 w 1378"/>
                <a:gd name="T15" fmla="*/ 58 h 248"/>
                <a:gd name="T16" fmla="*/ 548 w 1378"/>
                <a:gd name="T17" fmla="*/ 84 h 248"/>
                <a:gd name="T18" fmla="*/ 474 w 1378"/>
                <a:gd name="T19" fmla="*/ 178 h 248"/>
                <a:gd name="T20" fmla="*/ 606 w 1378"/>
                <a:gd name="T21" fmla="*/ 248 h 248"/>
                <a:gd name="T22" fmla="*/ 772 w 1378"/>
                <a:gd name="T23" fmla="*/ 248 h 248"/>
                <a:gd name="T24" fmla="*/ 904 w 1378"/>
                <a:gd name="T25" fmla="*/ 178 h 248"/>
                <a:gd name="T26" fmla="*/ 830 w 1378"/>
                <a:gd name="T27" fmla="*/ 84 h 248"/>
                <a:gd name="T28" fmla="*/ 736 w 1378"/>
                <a:gd name="T29" fmla="*/ 58 h 248"/>
                <a:gd name="T30" fmla="*/ 886 w 1378"/>
                <a:gd name="T31" fmla="*/ 24 h 248"/>
                <a:gd name="T32" fmla="*/ 950 w 1378"/>
                <a:gd name="T33" fmla="*/ 90 h 248"/>
                <a:gd name="T34" fmla="*/ 972 w 1378"/>
                <a:gd name="T35" fmla="*/ 132 h 248"/>
                <a:gd name="T36" fmla="*/ 980 w 1378"/>
                <a:gd name="T37" fmla="*/ 98 h 248"/>
                <a:gd name="T38" fmla="*/ 956 w 1378"/>
                <a:gd name="T39" fmla="*/ 120 h 248"/>
                <a:gd name="T40" fmla="*/ 996 w 1378"/>
                <a:gd name="T41" fmla="*/ 44 h 248"/>
                <a:gd name="T42" fmla="*/ 1316 w 1378"/>
                <a:gd name="T43" fmla="*/ 100 h 248"/>
                <a:gd name="T44" fmla="*/ 1376 w 1378"/>
                <a:gd name="T45" fmla="*/ 56 h 248"/>
                <a:gd name="T46" fmla="*/ 1226 w 1378"/>
                <a:gd name="T47" fmla="*/ 2 h 248"/>
                <a:gd name="T48" fmla="*/ 968 w 1378"/>
                <a:gd name="T49" fmla="*/ 20 h 248"/>
                <a:gd name="T50" fmla="*/ 744 w 1378"/>
                <a:gd name="T51" fmla="*/ 8 h 248"/>
                <a:gd name="T52" fmla="*/ 594 w 1378"/>
                <a:gd name="T53" fmla="*/ 2 h 248"/>
                <a:gd name="T54" fmla="*/ 372 w 1378"/>
                <a:gd name="T55" fmla="*/ 30 h 248"/>
                <a:gd name="T56" fmla="*/ 100 w 1378"/>
                <a:gd name="T57" fmla="*/ 8 h 248"/>
                <a:gd name="T58" fmla="*/ 0 w 1378"/>
                <a:gd name="T59" fmla="*/ 62 h 248"/>
                <a:gd name="T60" fmla="*/ 1198 w 1378"/>
                <a:gd name="T61" fmla="*/ 4 h 248"/>
                <a:gd name="T62" fmla="*/ 1368 w 1378"/>
                <a:gd name="T63" fmla="*/ 42 h 248"/>
                <a:gd name="T64" fmla="*/ 1350 w 1378"/>
                <a:gd name="T65" fmla="*/ 90 h 248"/>
                <a:gd name="T66" fmla="*/ 1080 w 1378"/>
                <a:gd name="T67" fmla="*/ 52 h 248"/>
                <a:gd name="T68" fmla="*/ 760 w 1378"/>
                <a:gd name="T69" fmla="*/ 182 h 248"/>
                <a:gd name="T70" fmla="*/ 788 w 1378"/>
                <a:gd name="T71" fmla="*/ 100 h 248"/>
                <a:gd name="T72" fmla="*/ 898 w 1378"/>
                <a:gd name="T73" fmla="*/ 152 h 248"/>
                <a:gd name="T74" fmla="*/ 846 w 1378"/>
                <a:gd name="T75" fmla="*/ 230 h 248"/>
                <a:gd name="T76" fmla="*/ 614 w 1378"/>
                <a:gd name="T77" fmla="*/ 102 h 248"/>
                <a:gd name="T78" fmla="*/ 626 w 1378"/>
                <a:gd name="T79" fmla="*/ 196 h 248"/>
                <a:gd name="T80" fmla="*/ 606 w 1378"/>
                <a:gd name="T81" fmla="*/ 244 h 248"/>
                <a:gd name="T82" fmla="*/ 480 w 1378"/>
                <a:gd name="T83" fmla="*/ 178 h 248"/>
                <a:gd name="T84" fmla="*/ 550 w 1378"/>
                <a:gd name="T85" fmla="*/ 102 h 248"/>
                <a:gd name="T86" fmla="*/ 726 w 1378"/>
                <a:gd name="T87" fmla="*/ 60 h 248"/>
                <a:gd name="T88" fmla="*/ 708 w 1378"/>
                <a:gd name="T89" fmla="*/ 134 h 248"/>
                <a:gd name="T90" fmla="*/ 732 w 1378"/>
                <a:gd name="T91" fmla="*/ 178 h 248"/>
                <a:gd name="T92" fmla="*/ 752 w 1378"/>
                <a:gd name="T93" fmla="*/ 166 h 248"/>
                <a:gd name="T94" fmla="*/ 724 w 1378"/>
                <a:gd name="T95" fmla="*/ 148 h 248"/>
                <a:gd name="T96" fmla="*/ 710 w 1378"/>
                <a:gd name="T97" fmla="*/ 152 h 248"/>
                <a:gd name="T98" fmla="*/ 760 w 1378"/>
                <a:gd name="T99" fmla="*/ 102 h 248"/>
                <a:gd name="T100" fmla="*/ 736 w 1378"/>
                <a:gd name="T101" fmla="*/ 206 h 248"/>
                <a:gd name="T102" fmla="*/ 622 w 1378"/>
                <a:gd name="T103" fmla="*/ 182 h 248"/>
                <a:gd name="T104" fmla="*/ 644 w 1378"/>
                <a:gd name="T105" fmla="*/ 112 h 248"/>
                <a:gd name="T106" fmla="*/ 662 w 1378"/>
                <a:gd name="T107" fmla="*/ 164 h 248"/>
                <a:gd name="T108" fmla="*/ 642 w 1378"/>
                <a:gd name="T109" fmla="*/ 144 h 248"/>
                <a:gd name="T110" fmla="*/ 638 w 1378"/>
                <a:gd name="T111" fmla="*/ 176 h 248"/>
                <a:gd name="T112" fmla="*/ 652 w 1378"/>
                <a:gd name="T113" fmla="*/ 176 h 248"/>
                <a:gd name="T114" fmla="*/ 658 w 1378"/>
                <a:gd name="T115" fmla="*/ 110 h 248"/>
                <a:gd name="T116" fmla="*/ 688 w 1378"/>
                <a:gd name="T117" fmla="*/ 40 h 248"/>
                <a:gd name="T118" fmla="*/ 76 w 1378"/>
                <a:gd name="T119" fmla="*/ 14 h 248"/>
                <a:gd name="T120" fmla="*/ 290 w 1378"/>
                <a:gd name="T121" fmla="*/ 12 h 248"/>
                <a:gd name="T122" fmla="*/ 122 w 1378"/>
                <a:gd name="T123" fmla="*/ 96 h 248"/>
                <a:gd name="T124" fmla="*/ 4 w 1378"/>
                <a:gd name="T125" fmla="*/ 6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78" h="248">
                  <a:moveTo>
                    <a:pt x="0" y="62"/>
                  </a:moveTo>
                  <a:lnTo>
                    <a:pt x="0" y="62"/>
                  </a:lnTo>
                  <a:lnTo>
                    <a:pt x="2" y="70"/>
                  </a:lnTo>
                  <a:lnTo>
                    <a:pt x="4" y="76"/>
                  </a:lnTo>
                  <a:lnTo>
                    <a:pt x="8" y="80"/>
                  </a:lnTo>
                  <a:lnTo>
                    <a:pt x="12" y="86"/>
                  </a:lnTo>
                  <a:lnTo>
                    <a:pt x="26" y="92"/>
                  </a:lnTo>
                  <a:lnTo>
                    <a:pt x="42" y="98"/>
                  </a:lnTo>
                  <a:lnTo>
                    <a:pt x="62" y="100"/>
                  </a:lnTo>
                  <a:lnTo>
                    <a:pt x="82" y="102"/>
                  </a:lnTo>
                  <a:lnTo>
                    <a:pt x="124" y="100"/>
                  </a:lnTo>
                  <a:lnTo>
                    <a:pt x="124" y="100"/>
                  </a:lnTo>
                  <a:lnTo>
                    <a:pt x="152" y="96"/>
                  </a:lnTo>
                  <a:lnTo>
                    <a:pt x="184" y="92"/>
                  </a:lnTo>
                  <a:lnTo>
                    <a:pt x="246" y="78"/>
                  </a:lnTo>
                  <a:lnTo>
                    <a:pt x="312" y="60"/>
                  </a:lnTo>
                  <a:lnTo>
                    <a:pt x="380" y="44"/>
                  </a:lnTo>
                  <a:lnTo>
                    <a:pt x="380" y="44"/>
                  </a:lnTo>
                  <a:lnTo>
                    <a:pt x="398" y="54"/>
                  </a:lnTo>
                  <a:lnTo>
                    <a:pt x="412" y="68"/>
                  </a:lnTo>
                  <a:lnTo>
                    <a:pt x="418" y="76"/>
                  </a:lnTo>
                  <a:lnTo>
                    <a:pt x="422" y="84"/>
                  </a:lnTo>
                  <a:lnTo>
                    <a:pt x="424" y="90"/>
                  </a:lnTo>
                  <a:lnTo>
                    <a:pt x="426" y="100"/>
                  </a:lnTo>
                  <a:lnTo>
                    <a:pt x="426" y="100"/>
                  </a:lnTo>
                  <a:lnTo>
                    <a:pt x="426" y="108"/>
                  </a:lnTo>
                  <a:lnTo>
                    <a:pt x="422" y="116"/>
                  </a:lnTo>
                  <a:lnTo>
                    <a:pt x="422" y="116"/>
                  </a:lnTo>
                  <a:lnTo>
                    <a:pt x="422" y="114"/>
                  </a:lnTo>
                  <a:lnTo>
                    <a:pt x="422" y="114"/>
                  </a:lnTo>
                  <a:lnTo>
                    <a:pt x="422" y="108"/>
                  </a:lnTo>
                  <a:lnTo>
                    <a:pt x="418" y="102"/>
                  </a:lnTo>
                  <a:lnTo>
                    <a:pt x="412" y="98"/>
                  </a:lnTo>
                  <a:lnTo>
                    <a:pt x="406" y="96"/>
                  </a:lnTo>
                  <a:lnTo>
                    <a:pt x="406" y="96"/>
                  </a:lnTo>
                  <a:lnTo>
                    <a:pt x="400" y="98"/>
                  </a:lnTo>
                  <a:lnTo>
                    <a:pt x="394" y="102"/>
                  </a:lnTo>
                  <a:lnTo>
                    <a:pt x="390" y="108"/>
                  </a:lnTo>
                  <a:lnTo>
                    <a:pt x="388" y="114"/>
                  </a:lnTo>
                  <a:lnTo>
                    <a:pt x="388" y="114"/>
                  </a:lnTo>
                  <a:lnTo>
                    <a:pt x="390" y="120"/>
                  </a:lnTo>
                  <a:lnTo>
                    <a:pt x="394" y="126"/>
                  </a:lnTo>
                  <a:lnTo>
                    <a:pt x="400" y="130"/>
                  </a:lnTo>
                  <a:lnTo>
                    <a:pt x="406" y="132"/>
                  </a:lnTo>
                  <a:lnTo>
                    <a:pt x="406" y="132"/>
                  </a:lnTo>
                  <a:lnTo>
                    <a:pt x="412" y="130"/>
                  </a:lnTo>
                  <a:lnTo>
                    <a:pt x="416" y="128"/>
                  </a:lnTo>
                  <a:lnTo>
                    <a:pt x="416" y="128"/>
                  </a:lnTo>
                  <a:lnTo>
                    <a:pt x="422" y="124"/>
                  </a:lnTo>
                  <a:lnTo>
                    <a:pt x="426" y="118"/>
                  </a:lnTo>
                  <a:lnTo>
                    <a:pt x="428" y="108"/>
                  </a:lnTo>
                  <a:lnTo>
                    <a:pt x="430" y="98"/>
                  </a:lnTo>
                  <a:lnTo>
                    <a:pt x="430" y="98"/>
                  </a:lnTo>
                  <a:lnTo>
                    <a:pt x="428" y="90"/>
                  </a:lnTo>
                  <a:lnTo>
                    <a:pt x="426" y="82"/>
                  </a:lnTo>
                  <a:lnTo>
                    <a:pt x="422" y="76"/>
                  </a:lnTo>
                  <a:lnTo>
                    <a:pt x="416" y="68"/>
                  </a:lnTo>
                  <a:lnTo>
                    <a:pt x="402" y="54"/>
                  </a:lnTo>
                  <a:lnTo>
                    <a:pt x="386" y="42"/>
                  </a:lnTo>
                  <a:lnTo>
                    <a:pt x="386" y="42"/>
                  </a:lnTo>
                  <a:lnTo>
                    <a:pt x="420" y="34"/>
                  </a:lnTo>
                  <a:lnTo>
                    <a:pt x="456" y="28"/>
                  </a:lnTo>
                  <a:lnTo>
                    <a:pt x="492" y="24"/>
                  </a:lnTo>
                  <a:lnTo>
                    <a:pt x="528" y="20"/>
                  </a:lnTo>
                  <a:lnTo>
                    <a:pt x="528" y="20"/>
                  </a:lnTo>
                  <a:lnTo>
                    <a:pt x="566" y="18"/>
                  </a:lnTo>
                  <a:lnTo>
                    <a:pt x="604" y="20"/>
                  </a:lnTo>
                  <a:lnTo>
                    <a:pt x="640" y="26"/>
                  </a:lnTo>
                  <a:lnTo>
                    <a:pt x="674" y="34"/>
                  </a:lnTo>
                  <a:lnTo>
                    <a:pt x="674" y="34"/>
                  </a:lnTo>
                  <a:lnTo>
                    <a:pt x="656" y="46"/>
                  </a:lnTo>
                  <a:lnTo>
                    <a:pt x="642" y="58"/>
                  </a:lnTo>
                  <a:lnTo>
                    <a:pt x="630" y="72"/>
                  </a:lnTo>
                  <a:lnTo>
                    <a:pt x="620" y="86"/>
                  </a:lnTo>
                  <a:lnTo>
                    <a:pt x="620" y="86"/>
                  </a:lnTo>
                  <a:lnTo>
                    <a:pt x="608" y="84"/>
                  </a:lnTo>
                  <a:lnTo>
                    <a:pt x="594" y="82"/>
                  </a:lnTo>
                  <a:lnTo>
                    <a:pt x="582" y="80"/>
                  </a:lnTo>
                  <a:lnTo>
                    <a:pt x="568" y="80"/>
                  </a:lnTo>
                  <a:lnTo>
                    <a:pt x="568" y="80"/>
                  </a:lnTo>
                  <a:lnTo>
                    <a:pt x="548" y="84"/>
                  </a:lnTo>
                  <a:lnTo>
                    <a:pt x="530" y="90"/>
                  </a:lnTo>
                  <a:lnTo>
                    <a:pt x="514" y="98"/>
                  </a:lnTo>
                  <a:lnTo>
                    <a:pt x="498" y="108"/>
                  </a:lnTo>
                  <a:lnTo>
                    <a:pt x="486" y="120"/>
                  </a:lnTo>
                  <a:lnTo>
                    <a:pt x="478" y="134"/>
                  </a:lnTo>
                  <a:lnTo>
                    <a:pt x="472" y="150"/>
                  </a:lnTo>
                  <a:lnTo>
                    <a:pt x="472" y="168"/>
                  </a:lnTo>
                  <a:lnTo>
                    <a:pt x="472" y="168"/>
                  </a:lnTo>
                  <a:lnTo>
                    <a:pt x="474" y="178"/>
                  </a:lnTo>
                  <a:lnTo>
                    <a:pt x="476" y="188"/>
                  </a:lnTo>
                  <a:lnTo>
                    <a:pt x="482" y="198"/>
                  </a:lnTo>
                  <a:lnTo>
                    <a:pt x="488" y="206"/>
                  </a:lnTo>
                  <a:lnTo>
                    <a:pt x="496" y="214"/>
                  </a:lnTo>
                  <a:lnTo>
                    <a:pt x="506" y="222"/>
                  </a:lnTo>
                  <a:lnTo>
                    <a:pt x="526" y="232"/>
                  </a:lnTo>
                  <a:lnTo>
                    <a:pt x="552" y="240"/>
                  </a:lnTo>
                  <a:lnTo>
                    <a:pt x="578" y="246"/>
                  </a:lnTo>
                  <a:lnTo>
                    <a:pt x="606" y="248"/>
                  </a:lnTo>
                  <a:lnTo>
                    <a:pt x="634" y="248"/>
                  </a:lnTo>
                  <a:lnTo>
                    <a:pt x="634" y="248"/>
                  </a:lnTo>
                  <a:lnTo>
                    <a:pt x="662" y="244"/>
                  </a:lnTo>
                  <a:lnTo>
                    <a:pt x="688" y="238"/>
                  </a:lnTo>
                  <a:lnTo>
                    <a:pt x="688" y="238"/>
                  </a:lnTo>
                  <a:lnTo>
                    <a:pt x="716" y="244"/>
                  </a:lnTo>
                  <a:lnTo>
                    <a:pt x="744" y="248"/>
                  </a:lnTo>
                  <a:lnTo>
                    <a:pt x="744" y="248"/>
                  </a:lnTo>
                  <a:lnTo>
                    <a:pt x="772" y="248"/>
                  </a:lnTo>
                  <a:lnTo>
                    <a:pt x="800" y="246"/>
                  </a:lnTo>
                  <a:lnTo>
                    <a:pt x="826" y="240"/>
                  </a:lnTo>
                  <a:lnTo>
                    <a:pt x="850" y="232"/>
                  </a:lnTo>
                  <a:lnTo>
                    <a:pt x="872" y="222"/>
                  </a:lnTo>
                  <a:lnTo>
                    <a:pt x="882" y="214"/>
                  </a:lnTo>
                  <a:lnTo>
                    <a:pt x="890" y="206"/>
                  </a:lnTo>
                  <a:lnTo>
                    <a:pt x="896" y="198"/>
                  </a:lnTo>
                  <a:lnTo>
                    <a:pt x="900" y="188"/>
                  </a:lnTo>
                  <a:lnTo>
                    <a:pt x="904" y="178"/>
                  </a:lnTo>
                  <a:lnTo>
                    <a:pt x="906" y="168"/>
                  </a:lnTo>
                  <a:lnTo>
                    <a:pt x="906" y="168"/>
                  </a:lnTo>
                  <a:lnTo>
                    <a:pt x="904" y="150"/>
                  </a:lnTo>
                  <a:lnTo>
                    <a:pt x="900" y="134"/>
                  </a:lnTo>
                  <a:lnTo>
                    <a:pt x="890" y="120"/>
                  </a:lnTo>
                  <a:lnTo>
                    <a:pt x="878" y="108"/>
                  </a:lnTo>
                  <a:lnTo>
                    <a:pt x="864" y="98"/>
                  </a:lnTo>
                  <a:lnTo>
                    <a:pt x="848" y="90"/>
                  </a:lnTo>
                  <a:lnTo>
                    <a:pt x="830" y="84"/>
                  </a:lnTo>
                  <a:lnTo>
                    <a:pt x="810" y="80"/>
                  </a:lnTo>
                  <a:lnTo>
                    <a:pt x="810" y="80"/>
                  </a:lnTo>
                  <a:lnTo>
                    <a:pt x="796" y="80"/>
                  </a:lnTo>
                  <a:lnTo>
                    <a:pt x="782" y="82"/>
                  </a:lnTo>
                  <a:lnTo>
                    <a:pt x="770" y="84"/>
                  </a:lnTo>
                  <a:lnTo>
                    <a:pt x="758" y="86"/>
                  </a:lnTo>
                  <a:lnTo>
                    <a:pt x="758" y="86"/>
                  </a:lnTo>
                  <a:lnTo>
                    <a:pt x="748" y="72"/>
                  </a:lnTo>
                  <a:lnTo>
                    <a:pt x="736" y="58"/>
                  </a:lnTo>
                  <a:lnTo>
                    <a:pt x="720" y="46"/>
                  </a:lnTo>
                  <a:lnTo>
                    <a:pt x="704" y="34"/>
                  </a:lnTo>
                  <a:lnTo>
                    <a:pt x="704" y="34"/>
                  </a:lnTo>
                  <a:lnTo>
                    <a:pt x="738" y="26"/>
                  </a:lnTo>
                  <a:lnTo>
                    <a:pt x="774" y="20"/>
                  </a:lnTo>
                  <a:lnTo>
                    <a:pt x="812" y="18"/>
                  </a:lnTo>
                  <a:lnTo>
                    <a:pt x="850" y="20"/>
                  </a:lnTo>
                  <a:lnTo>
                    <a:pt x="850" y="20"/>
                  </a:lnTo>
                  <a:lnTo>
                    <a:pt x="886" y="24"/>
                  </a:lnTo>
                  <a:lnTo>
                    <a:pt x="922" y="28"/>
                  </a:lnTo>
                  <a:lnTo>
                    <a:pt x="958" y="34"/>
                  </a:lnTo>
                  <a:lnTo>
                    <a:pt x="992" y="42"/>
                  </a:lnTo>
                  <a:lnTo>
                    <a:pt x="992" y="42"/>
                  </a:lnTo>
                  <a:lnTo>
                    <a:pt x="974" y="54"/>
                  </a:lnTo>
                  <a:lnTo>
                    <a:pt x="960" y="68"/>
                  </a:lnTo>
                  <a:lnTo>
                    <a:pt x="956" y="76"/>
                  </a:lnTo>
                  <a:lnTo>
                    <a:pt x="952" y="82"/>
                  </a:lnTo>
                  <a:lnTo>
                    <a:pt x="950" y="90"/>
                  </a:lnTo>
                  <a:lnTo>
                    <a:pt x="948" y="98"/>
                  </a:lnTo>
                  <a:lnTo>
                    <a:pt x="948" y="98"/>
                  </a:lnTo>
                  <a:lnTo>
                    <a:pt x="948" y="110"/>
                  </a:lnTo>
                  <a:lnTo>
                    <a:pt x="952" y="118"/>
                  </a:lnTo>
                  <a:lnTo>
                    <a:pt x="958" y="126"/>
                  </a:lnTo>
                  <a:lnTo>
                    <a:pt x="964" y="128"/>
                  </a:lnTo>
                  <a:lnTo>
                    <a:pt x="964" y="128"/>
                  </a:lnTo>
                  <a:lnTo>
                    <a:pt x="968" y="130"/>
                  </a:lnTo>
                  <a:lnTo>
                    <a:pt x="972" y="132"/>
                  </a:lnTo>
                  <a:lnTo>
                    <a:pt x="972" y="132"/>
                  </a:lnTo>
                  <a:lnTo>
                    <a:pt x="980" y="130"/>
                  </a:lnTo>
                  <a:lnTo>
                    <a:pt x="984" y="126"/>
                  </a:lnTo>
                  <a:lnTo>
                    <a:pt x="988" y="120"/>
                  </a:lnTo>
                  <a:lnTo>
                    <a:pt x="990" y="114"/>
                  </a:lnTo>
                  <a:lnTo>
                    <a:pt x="990" y="114"/>
                  </a:lnTo>
                  <a:lnTo>
                    <a:pt x="988" y="108"/>
                  </a:lnTo>
                  <a:lnTo>
                    <a:pt x="984" y="102"/>
                  </a:lnTo>
                  <a:lnTo>
                    <a:pt x="980" y="98"/>
                  </a:lnTo>
                  <a:lnTo>
                    <a:pt x="972" y="96"/>
                  </a:lnTo>
                  <a:lnTo>
                    <a:pt x="972" y="96"/>
                  </a:lnTo>
                  <a:lnTo>
                    <a:pt x="966" y="98"/>
                  </a:lnTo>
                  <a:lnTo>
                    <a:pt x="960" y="102"/>
                  </a:lnTo>
                  <a:lnTo>
                    <a:pt x="956" y="108"/>
                  </a:lnTo>
                  <a:lnTo>
                    <a:pt x="956" y="114"/>
                  </a:lnTo>
                  <a:lnTo>
                    <a:pt x="956" y="114"/>
                  </a:lnTo>
                  <a:lnTo>
                    <a:pt x="956" y="120"/>
                  </a:lnTo>
                  <a:lnTo>
                    <a:pt x="956" y="120"/>
                  </a:lnTo>
                  <a:lnTo>
                    <a:pt x="952" y="110"/>
                  </a:lnTo>
                  <a:lnTo>
                    <a:pt x="952" y="100"/>
                  </a:lnTo>
                  <a:lnTo>
                    <a:pt x="952" y="100"/>
                  </a:lnTo>
                  <a:lnTo>
                    <a:pt x="952" y="90"/>
                  </a:lnTo>
                  <a:lnTo>
                    <a:pt x="956" y="84"/>
                  </a:lnTo>
                  <a:lnTo>
                    <a:pt x="960" y="76"/>
                  </a:lnTo>
                  <a:lnTo>
                    <a:pt x="964" y="68"/>
                  </a:lnTo>
                  <a:lnTo>
                    <a:pt x="978" y="54"/>
                  </a:lnTo>
                  <a:lnTo>
                    <a:pt x="996" y="44"/>
                  </a:lnTo>
                  <a:lnTo>
                    <a:pt x="996" y="44"/>
                  </a:lnTo>
                  <a:lnTo>
                    <a:pt x="1064" y="60"/>
                  </a:lnTo>
                  <a:lnTo>
                    <a:pt x="1130" y="78"/>
                  </a:lnTo>
                  <a:lnTo>
                    <a:pt x="1194" y="92"/>
                  </a:lnTo>
                  <a:lnTo>
                    <a:pt x="1224" y="96"/>
                  </a:lnTo>
                  <a:lnTo>
                    <a:pt x="1254" y="100"/>
                  </a:lnTo>
                  <a:lnTo>
                    <a:pt x="1254" y="100"/>
                  </a:lnTo>
                  <a:lnTo>
                    <a:pt x="1296" y="102"/>
                  </a:lnTo>
                  <a:lnTo>
                    <a:pt x="1316" y="100"/>
                  </a:lnTo>
                  <a:lnTo>
                    <a:pt x="1334" y="98"/>
                  </a:lnTo>
                  <a:lnTo>
                    <a:pt x="1352" y="92"/>
                  </a:lnTo>
                  <a:lnTo>
                    <a:pt x="1364" y="86"/>
                  </a:lnTo>
                  <a:lnTo>
                    <a:pt x="1370" y="80"/>
                  </a:lnTo>
                  <a:lnTo>
                    <a:pt x="1374" y="76"/>
                  </a:lnTo>
                  <a:lnTo>
                    <a:pt x="1376" y="70"/>
                  </a:lnTo>
                  <a:lnTo>
                    <a:pt x="1378" y="62"/>
                  </a:lnTo>
                  <a:lnTo>
                    <a:pt x="1378" y="62"/>
                  </a:lnTo>
                  <a:lnTo>
                    <a:pt x="1376" y="56"/>
                  </a:lnTo>
                  <a:lnTo>
                    <a:pt x="1374" y="48"/>
                  </a:lnTo>
                  <a:lnTo>
                    <a:pt x="1370" y="42"/>
                  </a:lnTo>
                  <a:lnTo>
                    <a:pt x="1364" y="36"/>
                  </a:lnTo>
                  <a:lnTo>
                    <a:pt x="1348" y="26"/>
                  </a:lnTo>
                  <a:lnTo>
                    <a:pt x="1328" y="18"/>
                  </a:lnTo>
                  <a:lnTo>
                    <a:pt x="1304" y="12"/>
                  </a:lnTo>
                  <a:lnTo>
                    <a:pt x="1278" y="8"/>
                  </a:lnTo>
                  <a:lnTo>
                    <a:pt x="1226" y="2"/>
                  </a:lnTo>
                  <a:lnTo>
                    <a:pt x="1226" y="2"/>
                  </a:lnTo>
                  <a:lnTo>
                    <a:pt x="1170" y="0"/>
                  </a:lnTo>
                  <a:lnTo>
                    <a:pt x="1140" y="2"/>
                  </a:lnTo>
                  <a:lnTo>
                    <a:pt x="1110" y="4"/>
                  </a:lnTo>
                  <a:lnTo>
                    <a:pt x="1082" y="8"/>
                  </a:lnTo>
                  <a:lnTo>
                    <a:pt x="1054" y="14"/>
                  </a:lnTo>
                  <a:lnTo>
                    <a:pt x="1030" y="20"/>
                  </a:lnTo>
                  <a:lnTo>
                    <a:pt x="1006" y="30"/>
                  </a:lnTo>
                  <a:lnTo>
                    <a:pt x="1006" y="30"/>
                  </a:lnTo>
                  <a:lnTo>
                    <a:pt x="968" y="20"/>
                  </a:lnTo>
                  <a:lnTo>
                    <a:pt x="930" y="12"/>
                  </a:lnTo>
                  <a:lnTo>
                    <a:pt x="890" y="6"/>
                  </a:lnTo>
                  <a:lnTo>
                    <a:pt x="848" y="0"/>
                  </a:lnTo>
                  <a:lnTo>
                    <a:pt x="848" y="0"/>
                  </a:lnTo>
                  <a:lnTo>
                    <a:pt x="828" y="0"/>
                  </a:lnTo>
                  <a:lnTo>
                    <a:pt x="806" y="0"/>
                  </a:lnTo>
                  <a:lnTo>
                    <a:pt x="784" y="2"/>
                  </a:lnTo>
                  <a:lnTo>
                    <a:pt x="764" y="4"/>
                  </a:lnTo>
                  <a:lnTo>
                    <a:pt x="744" y="8"/>
                  </a:lnTo>
                  <a:lnTo>
                    <a:pt x="724" y="12"/>
                  </a:lnTo>
                  <a:lnTo>
                    <a:pt x="706" y="18"/>
                  </a:lnTo>
                  <a:lnTo>
                    <a:pt x="688" y="26"/>
                  </a:lnTo>
                  <a:lnTo>
                    <a:pt x="688" y="26"/>
                  </a:lnTo>
                  <a:lnTo>
                    <a:pt x="672" y="18"/>
                  </a:lnTo>
                  <a:lnTo>
                    <a:pt x="654" y="12"/>
                  </a:lnTo>
                  <a:lnTo>
                    <a:pt x="634" y="8"/>
                  </a:lnTo>
                  <a:lnTo>
                    <a:pt x="614" y="4"/>
                  </a:lnTo>
                  <a:lnTo>
                    <a:pt x="594" y="2"/>
                  </a:lnTo>
                  <a:lnTo>
                    <a:pt x="572" y="0"/>
                  </a:lnTo>
                  <a:lnTo>
                    <a:pt x="550" y="0"/>
                  </a:lnTo>
                  <a:lnTo>
                    <a:pt x="528" y="0"/>
                  </a:lnTo>
                  <a:lnTo>
                    <a:pt x="528" y="0"/>
                  </a:lnTo>
                  <a:lnTo>
                    <a:pt x="486" y="6"/>
                  </a:lnTo>
                  <a:lnTo>
                    <a:pt x="446" y="12"/>
                  </a:lnTo>
                  <a:lnTo>
                    <a:pt x="408" y="20"/>
                  </a:lnTo>
                  <a:lnTo>
                    <a:pt x="372" y="30"/>
                  </a:lnTo>
                  <a:lnTo>
                    <a:pt x="372" y="30"/>
                  </a:lnTo>
                  <a:lnTo>
                    <a:pt x="348" y="20"/>
                  </a:lnTo>
                  <a:lnTo>
                    <a:pt x="322" y="14"/>
                  </a:lnTo>
                  <a:lnTo>
                    <a:pt x="296" y="8"/>
                  </a:lnTo>
                  <a:lnTo>
                    <a:pt x="266" y="4"/>
                  </a:lnTo>
                  <a:lnTo>
                    <a:pt x="238" y="2"/>
                  </a:lnTo>
                  <a:lnTo>
                    <a:pt x="208" y="0"/>
                  </a:lnTo>
                  <a:lnTo>
                    <a:pt x="152" y="2"/>
                  </a:lnTo>
                  <a:lnTo>
                    <a:pt x="152" y="2"/>
                  </a:lnTo>
                  <a:lnTo>
                    <a:pt x="100" y="8"/>
                  </a:lnTo>
                  <a:lnTo>
                    <a:pt x="74" y="12"/>
                  </a:lnTo>
                  <a:lnTo>
                    <a:pt x="50" y="18"/>
                  </a:lnTo>
                  <a:lnTo>
                    <a:pt x="30" y="26"/>
                  </a:lnTo>
                  <a:lnTo>
                    <a:pt x="14" y="36"/>
                  </a:lnTo>
                  <a:lnTo>
                    <a:pt x="8" y="42"/>
                  </a:lnTo>
                  <a:lnTo>
                    <a:pt x="4" y="48"/>
                  </a:lnTo>
                  <a:lnTo>
                    <a:pt x="0" y="56"/>
                  </a:lnTo>
                  <a:lnTo>
                    <a:pt x="0" y="62"/>
                  </a:lnTo>
                  <a:lnTo>
                    <a:pt x="0" y="62"/>
                  </a:lnTo>
                  <a:close/>
                  <a:moveTo>
                    <a:pt x="1014" y="34"/>
                  </a:moveTo>
                  <a:lnTo>
                    <a:pt x="1014" y="34"/>
                  </a:lnTo>
                  <a:lnTo>
                    <a:pt x="1036" y="24"/>
                  </a:lnTo>
                  <a:lnTo>
                    <a:pt x="1062" y="18"/>
                  </a:lnTo>
                  <a:lnTo>
                    <a:pt x="1088" y="12"/>
                  </a:lnTo>
                  <a:lnTo>
                    <a:pt x="1116" y="8"/>
                  </a:lnTo>
                  <a:lnTo>
                    <a:pt x="1142" y="6"/>
                  </a:lnTo>
                  <a:lnTo>
                    <a:pt x="1170" y="4"/>
                  </a:lnTo>
                  <a:lnTo>
                    <a:pt x="1198" y="4"/>
                  </a:lnTo>
                  <a:lnTo>
                    <a:pt x="1224" y="6"/>
                  </a:lnTo>
                  <a:lnTo>
                    <a:pt x="1226" y="6"/>
                  </a:lnTo>
                  <a:lnTo>
                    <a:pt x="1226" y="6"/>
                  </a:lnTo>
                  <a:lnTo>
                    <a:pt x="1276" y="10"/>
                  </a:lnTo>
                  <a:lnTo>
                    <a:pt x="1300" y="14"/>
                  </a:lnTo>
                  <a:lnTo>
                    <a:pt x="1324" y="20"/>
                  </a:lnTo>
                  <a:lnTo>
                    <a:pt x="1346" y="28"/>
                  </a:lnTo>
                  <a:lnTo>
                    <a:pt x="1362" y="36"/>
                  </a:lnTo>
                  <a:lnTo>
                    <a:pt x="1368" y="42"/>
                  </a:lnTo>
                  <a:lnTo>
                    <a:pt x="1372" y="48"/>
                  </a:lnTo>
                  <a:lnTo>
                    <a:pt x="1374" y="56"/>
                  </a:lnTo>
                  <a:lnTo>
                    <a:pt x="1374" y="62"/>
                  </a:lnTo>
                  <a:lnTo>
                    <a:pt x="1374" y="62"/>
                  </a:lnTo>
                  <a:lnTo>
                    <a:pt x="1374" y="68"/>
                  </a:lnTo>
                  <a:lnTo>
                    <a:pt x="1370" y="74"/>
                  </a:lnTo>
                  <a:lnTo>
                    <a:pt x="1366" y="78"/>
                  </a:lnTo>
                  <a:lnTo>
                    <a:pt x="1362" y="84"/>
                  </a:lnTo>
                  <a:lnTo>
                    <a:pt x="1350" y="90"/>
                  </a:lnTo>
                  <a:lnTo>
                    <a:pt x="1334" y="94"/>
                  </a:lnTo>
                  <a:lnTo>
                    <a:pt x="1314" y="96"/>
                  </a:lnTo>
                  <a:lnTo>
                    <a:pt x="1294" y="98"/>
                  </a:lnTo>
                  <a:lnTo>
                    <a:pt x="1254" y="96"/>
                  </a:lnTo>
                  <a:lnTo>
                    <a:pt x="1254" y="96"/>
                  </a:lnTo>
                  <a:lnTo>
                    <a:pt x="1226" y="92"/>
                  </a:lnTo>
                  <a:lnTo>
                    <a:pt x="1198" y="88"/>
                  </a:lnTo>
                  <a:lnTo>
                    <a:pt x="1140" y="72"/>
                  </a:lnTo>
                  <a:lnTo>
                    <a:pt x="1080" y="52"/>
                  </a:lnTo>
                  <a:lnTo>
                    <a:pt x="1014" y="34"/>
                  </a:lnTo>
                  <a:lnTo>
                    <a:pt x="1014" y="34"/>
                  </a:lnTo>
                  <a:close/>
                  <a:moveTo>
                    <a:pt x="696" y="234"/>
                  </a:moveTo>
                  <a:lnTo>
                    <a:pt x="696" y="234"/>
                  </a:lnTo>
                  <a:lnTo>
                    <a:pt x="712" y="228"/>
                  </a:lnTo>
                  <a:lnTo>
                    <a:pt x="726" y="218"/>
                  </a:lnTo>
                  <a:lnTo>
                    <a:pt x="740" y="208"/>
                  </a:lnTo>
                  <a:lnTo>
                    <a:pt x="752" y="196"/>
                  </a:lnTo>
                  <a:lnTo>
                    <a:pt x="760" y="182"/>
                  </a:lnTo>
                  <a:lnTo>
                    <a:pt x="766" y="168"/>
                  </a:lnTo>
                  <a:lnTo>
                    <a:pt x="770" y="150"/>
                  </a:lnTo>
                  <a:lnTo>
                    <a:pt x="770" y="134"/>
                  </a:lnTo>
                  <a:lnTo>
                    <a:pt x="770" y="132"/>
                  </a:lnTo>
                  <a:lnTo>
                    <a:pt x="770" y="132"/>
                  </a:lnTo>
                  <a:lnTo>
                    <a:pt x="768" y="116"/>
                  </a:lnTo>
                  <a:lnTo>
                    <a:pt x="764" y="102"/>
                  </a:lnTo>
                  <a:lnTo>
                    <a:pt x="764" y="102"/>
                  </a:lnTo>
                  <a:lnTo>
                    <a:pt x="788" y="100"/>
                  </a:lnTo>
                  <a:lnTo>
                    <a:pt x="810" y="100"/>
                  </a:lnTo>
                  <a:lnTo>
                    <a:pt x="810" y="100"/>
                  </a:lnTo>
                  <a:lnTo>
                    <a:pt x="828" y="102"/>
                  </a:lnTo>
                  <a:lnTo>
                    <a:pt x="844" y="106"/>
                  </a:lnTo>
                  <a:lnTo>
                    <a:pt x="858" y="112"/>
                  </a:lnTo>
                  <a:lnTo>
                    <a:pt x="872" y="118"/>
                  </a:lnTo>
                  <a:lnTo>
                    <a:pt x="884" y="128"/>
                  </a:lnTo>
                  <a:lnTo>
                    <a:pt x="892" y="140"/>
                  </a:lnTo>
                  <a:lnTo>
                    <a:pt x="898" y="152"/>
                  </a:lnTo>
                  <a:lnTo>
                    <a:pt x="900" y="168"/>
                  </a:lnTo>
                  <a:lnTo>
                    <a:pt x="900" y="168"/>
                  </a:lnTo>
                  <a:lnTo>
                    <a:pt x="898" y="178"/>
                  </a:lnTo>
                  <a:lnTo>
                    <a:pt x="894" y="188"/>
                  </a:lnTo>
                  <a:lnTo>
                    <a:pt x="890" y="198"/>
                  </a:lnTo>
                  <a:lnTo>
                    <a:pt x="884" y="206"/>
                  </a:lnTo>
                  <a:lnTo>
                    <a:pt x="876" y="212"/>
                  </a:lnTo>
                  <a:lnTo>
                    <a:pt x="866" y="220"/>
                  </a:lnTo>
                  <a:lnTo>
                    <a:pt x="846" y="230"/>
                  </a:lnTo>
                  <a:lnTo>
                    <a:pt x="824" y="238"/>
                  </a:lnTo>
                  <a:lnTo>
                    <a:pt x="798" y="242"/>
                  </a:lnTo>
                  <a:lnTo>
                    <a:pt x="772" y="244"/>
                  </a:lnTo>
                  <a:lnTo>
                    <a:pt x="746" y="244"/>
                  </a:lnTo>
                  <a:lnTo>
                    <a:pt x="746" y="244"/>
                  </a:lnTo>
                  <a:lnTo>
                    <a:pt x="720" y="240"/>
                  </a:lnTo>
                  <a:lnTo>
                    <a:pt x="696" y="234"/>
                  </a:lnTo>
                  <a:lnTo>
                    <a:pt x="696" y="234"/>
                  </a:lnTo>
                  <a:close/>
                  <a:moveTo>
                    <a:pt x="614" y="102"/>
                  </a:moveTo>
                  <a:lnTo>
                    <a:pt x="614" y="102"/>
                  </a:lnTo>
                  <a:lnTo>
                    <a:pt x="608" y="116"/>
                  </a:lnTo>
                  <a:lnTo>
                    <a:pt x="606" y="132"/>
                  </a:lnTo>
                  <a:lnTo>
                    <a:pt x="606" y="134"/>
                  </a:lnTo>
                  <a:lnTo>
                    <a:pt x="606" y="134"/>
                  </a:lnTo>
                  <a:lnTo>
                    <a:pt x="608" y="150"/>
                  </a:lnTo>
                  <a:lnTo>
                    <a:pt x="610" y="168"/>
                  </a:lnTo>
                  <a:lnTo>
                    <a:pt x="618" y="182"/>
                  </a:lnTo>
                  <a:lnTo>
                    <a:pt x="626" y="196"/>
                  </a:lnTo>
                  <a:lnTo>
                    <a:pt x="638" y="208"/>
                  </a:lnTo>
                  <a:lnTo>
                    <a:pt x="650" y="218"/>
                  </a:lnTo>
                  <a:lnTo>
                    <a:pt x="666" y="228"/>
                  </a:lnTo>
                  <a:lnTo>
                    <a:pt x="682" y="234"/>
                  </a:lnTo>
                  <a:lnTo>
                    <a:pt x="682" y="234"/>
                  </a:lnTo>
                  <a:lnTo>
                    <a:pt x="658" y="240"/>
                  </a:lnTo>
                  <a:lnTo>
                    <a:pt x="632" y="244"/>
                  </a:lnTo>
                  <a:lnTo>
                    <a:pt x="632" y="244"/>
                  </a:lnTo>
                  <a:lnTo>
                    <a:pt x="606" y="244"/>
                  </a:lnTo>
                  <a:lnTo>
                    <a:pt x="580" y="242"/>
                  </a:lnTo>
                  <a:lnTo>
                    <a:pt x="554" y="238"/>
                  </a:lnTo>
                  <a:lnTo>
                    <a:pt x="530" y="230"/>
                  </a:lnTo>
                  <a:lnTo>
                    <a:pt x="510" y="220"/>
                  </a:lnTo>
                  <a:lnTo>
                    <a:pt x="502" y="212"/>
                  </a:lnTo>
                  <a:lnTo>
                    <a:pt x="494" y="206"/>
                  </a:lnTo>
                  <a:lnTo>
                    <a:pt x="488" y="198"/>
                  </a:lnTo>
                  <a:lnTo>
                    <a:pt x="484" y="188"/>
                  </a:lnTo>
                  <a:lnTo>
                    <a:pt x="480" y="178"/>
                  </a:lnTo>
                  <a:lnTo>
                    <a:pt x="478" y="168"/>
                  </a:lnTo>
                  <a:lnTo>
                    <a:pt x="478" y="168"/>
                  </a:lnTo>
                  <a:lnTo>
                    <a:pt x="480" y="152"/>
                  </a:lnTo>
                  <a:lnTo>
                    <a:pt x="484" y="140"/>
                  </a:lnTo>
                  <a:lnTo>
                    <a:pt x="494" y="128"/>
                  </a:lnTo>
                  <a:lnTo>
                    <a:pt x="506" y="118"/>
                  </a:lnTo>
                  <a:lnTo>
                    <a:pt x="518" y="112"/>
                  </a:lnTo>
                  <a:lnTo>
                    <a:pt x="534" y="106"/>
                  </a:lnTo>
                  <a:lnTo>
                    <a:pt x="550" y="102"/>
                  </a:lnTo>
                  <a:lnTo>
                    <a:pt x="566" y="100"/>
                  </a:lnTo>
                  <a:lnTo>
                    <a:pt x="566" y="100"/>
                  </a:lnTo>
                  <a:lnTo>
                    <a:pt x="590" y="100"/>
                  </a:lnTo>
                  <a:lnTo>
                    <a:pt x="614" y="102"/>
                  </a:lnTo>
                  <a:lnTo>
                    <a:pt x="614" y="102"/>
                  </a:lnTo>
                  <a:close/>
                  <a:moveTo>
                    <a:pt x="688" y="40"/>
                  </a:moveTo>
                  <a:lnTo>
                    <a:pt x="688" y="40"/>
                  </a:lnTo>
                  <a:lnTo>
                    <a:pt x="708" y="48"/>
                  </a:lnTo>
                  <a:lnTo>
                    <a:pt x="726" y="60"/>
                  </a:lnTo>
                  <a:lnTo>
                    <a:pt x="742" y="74"/>
                  </a:lnTo>
                  <a:lnTo>
                    <a:pt x="752" y="88"/>
                  </a:lnTo>
                  <a:lnTo>
                    <a:pt x="752" y="88"/>
                  </a:lnTo>
                  <a:lnTo>
                    <a:pt x="734" y="98"/>
                  </a:lnTo>
                  <a:lnTo>
                    <a:pt x="728" y="104"/>
                  </a:lnTo>
                  <a:lnTo>
                    <a:pt x="720" y="110"/>
                  </a:lnTo>
                  <a:lnTo>
                    <a:pt x="714" y="118"/>
                  </a:lnTo>
                  <a:lnTo>
                    <a:pt x="710" y="126"/>
                  </a:lnTo>
                  <a:lnTo>
                    <a:pt x="708" y="134"/>
                  </a:lnTo>
                  <a:lnTo>
                    <a:pt x="706" y="144"/>
                  </a:lnTo>
                  <a:lnTo>
                    <a:pt x="706" y="144"/>
                  </a:lnTo>
                  <a:lnTo>
                    <a:pt x="708" y="154"/>
                  </a:lnTo>
                  <a:lnTo>
                    <a:pt x="712" y="164"/>
                  </a:lnTo>
                  <a:lnTo>
                    <a:pt x="718" y="170"/>
                  </a:lnTo>
                  <a:lnTo>
                    <a:pt x="726" y="176"/>
                  </a:lnTo>
                  <a:lnTo>
                    <a:pt x="726" y="176"/>
                  </a:lnTo>
                  <a:lnTo>
                    <a:pt x="732" y="178"/>
                  </a:lnTo>
                  <a:lnTo>
                    <a:pt x="732" y="178"/>
                  </a:lnTo>
                  <a:lnTo>
                    <a:pt x="736" y="178"/>
                  </a:lnTo>
                  <a:lnTo>
                    <a:pt x="736" y="178"/>
                  </a:lnTo>
                  <a:lnTo>
                    <a:pt x="736" y="178"/>
                  </a:lnTo>
                  <a:lnTo>
                    <a:pt x="736" y="178"/>
                  </a:lnTo>
                  <a:lnTo>
                    <a:pt x="738" y="178"/>
                  </a:lnTo>
                  <a:lnTo>
                    <a:pt x="738" y="178"/>
                  </a:lnTo>
                  <a:lnTo>
                    <a:pt x="744" y="176"/>
                  </a:lnTo>
                  <a:lnTo>
                    <a:pt x="750" y="172"/>
                  </a:lnTo>
                  <a:lnTo>
                    <a:pt x="752" y="166"/>
                  </a:lnTo>
                  <a:lnTo>
                    <a:pt x="754" y="160"/>
                  </a:lnTo>
                  <a:lnTo>
                    <a:pt x="754" y="160"/>
                  </a:lnTo>
                  <a:lnTo>
                    <a:pt x="752" y="154"/>
                  </a:lnTo>
                  <a:lnTo>
                    <a:pt x="748" y="148"/>
                  </a:lnTo>
                  <a:lnTo>
                    <a:pt x="742" y="144"/>
                  </a:lnTo>
                  <a:lnTo>
                    <a:pt x="736" y="144"/>
                  </a:lnTo>
                  <a:lnTo>
                    <a:pt x="736" y="144"/>
                  </a:lnTo>
                  <a:lnTo>
                    <a:pt x="730" y="144"/>
                  </a:lnTo>
                  <a:lnTo>
                    <a:pt x="724" y="148"/>
                  </a:lnTo>
                  <a:lnTo>
                    <a:pt x="720" y="154"/>
                  </a:lnTo>
                  <a:lnTo>
                    <a:pt x="718" y="160"/>
                  </a:lnTo>
                  <a:lnTo>
                    <a:pt x="718" y="160"/>
                  </a:lnTo>
                  <a:lnTo>
                    <a:pt x="720" y="166"/>
                  </a:lnTo>
                  <a:lnTo>
                    <a:pt x="722" y="170"/>
                  </a:lnTo>
                  <a:lnTo>
                    <a:pt x="722" y="170"/>
                  </a:lnTo>
                  <a:lnTo>
                    <a:pt x="716" y="166"/>
                  </a:lnTo>
                  <a:lnTo>
                    <a:pt x="712" y="160"/>
                  </a:lnTo>
                  <a:lnTo>
                    <a:pt x="710" y="152"/>
                  </a:lnTo>
                  <a:lnTo>
                    <a:pt x="710" y="144"/>
                  </a:lnTo>
                  <a:lnTo>
                    <a:pt x="710" y="144"/>
                  </a:lnTo>
                  <a:lnTo>
                    <a:pt x="712" y="136"/>
                  </a:lnTo>
                  <a:lnTo>
                    <a:pt x="714" y="128"/>
                  </a:lnTo>
                  <a:lnTo>
                    <a:pt x="720" y="122"/>
                  </a:lnTo>
                  <a:lnTo>
                    <a:pt x="726" y="116"/>
                  </a:lnTo>
                  <a:lnTo>
                    <a:pt x="732" y="112"/>
                  </a:lnTo>
                  <a:lnTo>
                    <a:pt x="742" y="108"/>
                  </a:lnTo>
                  <a:lnTo>
                    <a:pt x="760" y="102"/>
                  </a:lnTo>
                  <a:lnTo>
                    <a:pt x="760" y="102"/>
                  </a:lnTo>
                  <a:lnTo>
                    <a:pt x="764" y="118"/>
                  </a:lnTo>
                  <a:lnTo>
                    <a:pt x="766" y="134"/>
                  </a:lnTo>
                  <a:lnTo>
                    <a:pt x="766" y="134"/>
                  </a:lnTo>
                  <a:lnTo>
                    <a:pt x="766" y="150"/>
                  </a:lnTo>
                  <a:lnTo>
                    <a:pt x="762" y="166"/>
                  </a:lnTo>
                  <a:lnTo>
                    <a:pt x="756" y="182"/>
                  </a:lnTo>
                  <a:lnTo>
                    <a:pt x="746" y="194"/>
                  </a:lnTo>
                  <a:lnTo>
                    <a:pt x="736" y="206"/>
                  </a:lnTo>
                  <a:lnTo>
                    <a:pt x="722" y="216"/>
                  </a:lnTo>
                  <a:lnTo>
                    <a:pt x="706" y="226"/>
                  </a:lnTo>
                  <a:lnTo>
                    <a:pt x="688" y="232"/>
                  </a:lnTo>
                  <a:lnTo>
                    <a:pt x="688" y="232"/>
                  </a:lnTo>
                  <a:lnTo>
                    <a:pt x="672" y="226"/>
                  </a:lnTo>
                  <a:lnTo>
                    <a:pt x="656" y="216"/>
                  </a:lnTo>
                  <a:lnTo>
                    <a:pt x="642" y="206"/>
                  </a:lnTo>
                  <a:lnTo>
                    <a:pt x="630" y="194"/>
                  </a:lnTo>
                  <a:lnTo>
                    <a:pt x="622" y="182"/>
                  </a:lnTo>
                  <a:lnTo>
                    <a:pt x="614" y="166"/>
                  </a:lnTo>
                  <a:lnTo>
                    <a:pt x="612" y="150"/>
                  </a:lnTo>
                  <a:lnTo>
                    <a:pt x="610" y="134"/>
                  </a:lnTo>
                  <a:lnTo>
                    <a:pt x="610" y="134"/>
                  </a:lnTo>
                  <a:lnTo>
                    <a:pt x="612" y="118"/>
                  </a:lnTo>
                  <a:lnTo>
                    <a:pt x="618" y="102"/>
                  </a:lnTo>
                  <a:lnTo>
                    <a:pt x="618" y="102"/>
                  </a:lnTo>
                  <a:lnTo>
                    <a:pt x="636" y="108"/>
                  </a:lnTo>
                  <a:lnTo>
                    <a:pt x="644" y="112"/>
                  </a:lnTo>
                  <a:lnTo>
                    <a:pt x="652" y="116"/>
                  </a:lnTo>
                  <a:lnTo>
                    <a:pt x="658" y="122"/>
                  </a:lnTo>
                  <a:lnTo>
                    <a:pt x="662" y="128"/>
                  </a:lnTo>
                  <a:lnTo>
                    <a:pt x="666" y="136"/>
                  </a:lnTo>
                  <a:lnTo>
                    <a:pt x="668" y="144"/>
                  </a:lnTo>
                  <a:lnTo>
                    <a:pt x="668" y="144"/>
                  </a:lnTo>
                  <a:lnTo>
                    <a:pt x="668" y="152"/>
                  </a:lnTo>
                  <a:lnTo>
                    <a:pt x="666" y="158"/>
                  </a:lnTo>
                  <a:lnTo>
                    <a:pt x="662" y="164"/>
                  </a:lnTo>
                  <a:lnTo>
                    <a:pt x="658" y="168"/>
                  </a:lnTo>
                  <a:lnTo>
                    <a:pt x="658" y="168"/>
                  </a:lnTo>
                  <a:lnTo>
                    <a:pt x="660" y="160"/>
                  </a:lnTo>
                  <a:lnTo>
                    <a:pt x="660" y="160"/>
                  </a:lnTo>
                  <a:lnTo>
                    <a:pt x="658" y="154"/>
                  </a:lnTo>
                  <a:lnTo>
                    <a:pt x="654" y="148"/>
                  </a:lnTo>
                  <a:lnTo>
                    <a:pt x="650" y="144"/>
                  </a:lnTo>
                  <a:lnTo>
                    <a:pt x="642" y="144"/>
                  </a:lnTo>
                  <a:lnTo>
                    <a:pt x="642" y="144"/>
                  </a:lnTo>
                  <a:lnTo>
                    <a:pt x="636" y="144"/>
                  </a:lnTo>
                  <a:lnTo>
                    <a:pt x="630" y="148"/>
                  </a:lnTo>
                  <a:lnTo>
                    <a:pt x="626" y="154"/>
                  </a:lnTo>
                  <a:lnTo>
                    <a:pt x="626" y="160"/>
                  </a:lnTo>
                  <a:lnTo>
                    <a:pt x="626" y="160"/>
                  </a:lnTo>
                  <a:lnTo>
                    <a:pt x="626" y="166"/>
                  </a:lnTo>
                  <a:lnTo>
                    <a:pt x="628" y="170"/>
                  </a:lnTo>
                  <a:lnTo>
                    <a:pt x="632" y="174"/>
                  </a:lnTo>
                  <a:lnTo>
                    <a:pt x="638" y="176"/>
                  </a:lnTo>
                  <a:lnTo>
                    <a:pt x="638" y="176"/>
                  </a:lnTo>
                  <a:lnTo>
                    <a:pt x="642" y="178"/>
                  </a:lnTo>
                  <a:lnTo>
                    <a:pt x="642" y="178"/>
                  </a:lnTo>
                  <a:lnTo>
                    <a:pt x="642" y="178"/>
                  </a:lnTo>
                  <a:lnTo>
                    <a:pt x="642" y="178"/>
                  </a:lnTo>
                  <a:lnTo>
                    <a:pt x="650" y="176"/>
                  </a:lnTo>
                  <a:lnTo>
                    <a:pt x="650" y="176"/>
                  </a:lnTo>
                  <a:lnTo>
                    <a:pt x="652" y="176"/>
                  </a:lnTo>
                  <a:lnTo>
                    <a:pt x="652" y="176"/>
                  </a:lnTo>
                  <a:lnTo>
                    <a:pt x="660" y="170"/>
                  </a:lnTo>
                  <a:lnTo>
                    <a:pt x="666" y="164"/>
                  </a:lnTo>
                  <a:lnTo>
                    <a:pt x="670" y="154"/>
                  </a:lnTo>
                  <a:lnTo>
                    <a:pt x="672" y="144"/>
                  </a:lnTo>
                  <a:lnTo>
                    <a:pt x="672" y="144"/>
                  </a:lnTo>
                  <a:lnTo>
                    <a:pt x="670" y="134"/>
                  </a:lnTo>
                  <a:lnTo>
                    <a:pt x="666" y="126"/>
                  </a:lnTo>
                  <a:lnTo>
                    <a:pt x="662" y="118"/>
                  </a:lnTo>
                  <a:lnTo>
                    <a:pt x="658" y="110"/>
                  </a:lnTo>
                  <a:lnTo>
                    <a:pt x="650" y="104"/>
                  </a:lnTo>
                  <a:lnTo>
                    <a:pt x="642" y="98"/>
                  </a:lnTo>
                  <a:lnTo>
                    <a:pt x="624" y="88"/>
                  </a:lnTo>
                  <a:lnTo>
                    <a:pt x="624" y="88"/>
                  </a:lnTo>
                  <a:lnTo>
                    <a:pt x="636" y="74"/>
                  </a:lnTo>
                  <a:lnTo>
                    <a:pt x="652" y="60"/>
                  </a:lnTo>
                  <a:lnTo>
                    <a:pt x="668" y="48"/>
                  </a:lnTo>
                  <a:lnTo>
                    <a:pt x="688" y="40"/>
                  </a:lnTo>
                  <a:lnTo>
                    <a:pt x="688" y="40"/>
                  </a:lnTo>
                  <a:close/>
                  <a:moveTo>
                    <a:pt x="4" y="62"/>
                  </a:moveTo>
                  <a:lnTo>
                    <a:pt x="4" y="62"/>
                  </a:lnTo>
                  <a:lnTo>
                    <a:pt x="4" y="56"/>
                  </a:lnTo>
                  <a:lnTo>
                    <a:pt x="6" y="48"/>
                  </a:lnTo>
                  <a:lnTo>
                    <a:pt x="10" y="42"/>
                  </a:lnTo>
                  <a:lnTo>
                    <a:pt x="16" y="36"/>
                  </a:lnTo>
                  <a:lnTo>
                    <a:pt x="32" y="28"/>
                  </a:lnTo>
                  <a:lnTo>
                    <a:pt x="52" y="20"/>
                  </a:lnTo>
                  <a:lnTo>
                    <a:pt x="76" y="14"/>
                  </a:lnTo>
                  <a:lnTo>
                    <a:pt x="102" y="10"/>
                  </a:lnTo>
                  <a:lnTo>
                    <a:pt x="152" y="6"/>
                  </a:lnTo>
                  <a:lnTo>
                    <a:pt x="152" y="6"/>
                  </a:lnTo>
                  <a:lnTo>
                    <a:pt x="152" y="6"/>
                  </a:lnTo>
                  <a:lnTo>
                    <a:pt x="180" y="4"/>
                  </a:lnTo>
                  <a:lnTo>
                    <a:pt x="206" y="4"/>
                  </a:lnTo>
                  <a:lnTo>
                    <a:pt x="234" y="6"/>
                  </a:lnTo>
                  <a:lnTo>
                    <a:pt x="262" y="8"/>
                  </a:lnTo>
                  <a:lnTo>
                    <a:pt x="290" y="12"/>
                  </a:lnTo>
                  <a:lnTo>
                    <a:pt x="316" y="18"/>
                  </a:lnTo>
                  <a:lnTo>
                    <a:pt x="340" y="24"/>
                  </a:lnTo>
                  <a:lnTo>
                    <a:pt x="362" y="34"/>
                  </a:lnTo>
                  <a:lnTo>
                    <a:pt x="362" y="34"/>
                  </a:lnTo>
                  <a:lnTo>
                    <a:pt x="298" y="52"/>
                  </a:lnTo>
                  <a:lnTo>
                    <a:pt x="238" y="72"/>
                  </a:lnTo>
                  <a:lnTo>
                    <a:pt x="180" y="88"/>
                  </a:lnTo>
                  <a:lnTo>
                    <a:pt x="152" y="92"/>
                  </a:lnTo>
                  <a:lnTo>
                    <a:pt x="122" y="96"/>
                  </a:lnTo>
                  <a:lnTo>
                    <a:pt x="122" y="96"/>
                  </a:lnTo>
                  <a:lnTo>
                    <a:pt x="82" y="98"/>
                  </a:lnTo>
                  <a:lnTo>
                    <a:pt x="62" y="96"/>
                  </a:lnTo>
                  <a:lnTo>
                    <a:pt x="44" y="94"/>
                  </a:lnTo>
                  <a:lnTo>
                    <a:pt x="28" y="90"/>
                  </a:lnTo>
                  <a:lnTo>
                    <a:pt x="16" y="84"/>
                  </a:lnTo>
                  <a:lnTo>
                    <a:pt x="10" y="78"/>
                  </a:lnTo>
                  <a:lnTo>
                    <a:pt x="6" y="74"/>
                  </a:lnTo>
                  <a:lnTo>
                    <a:pt x="4" y="68"/>
                  </a:lnTo>
                  <a:lnTo>
                    <a:pt x="4" y="62"/>
                  </a:lnTo>
                  <a:lnTo>
                    <a:pt x="4" y="6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100" b="1" kern="0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</a:endParaRPr>
            </a:p>
          </p:txBody>
        </p:sp>
        <p:sp>
          <p:nvSpPr>
            <p:cNvPr id="9" name="文本框 26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3240088" y="765175"/>
              <a:ext cx="2663825" cy="8286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过程性评价</a:t>
              </a:r>
              <a:endPara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0" name="直接连接符 30"/>
            <p:cNvCxnSpPr>
              <a:cxnSpLocks noChangeShapeType="1"/>
            </p:cNvCxnSpPr>
            <p:nvPr>
              <p:custDataLst>
                <p:tags r:id="rId4"/>
              </p:custDataLst>
            </p:nvPr>
          </p:nvCxnSpPr>
          <p:spPr bwMode="auto">
            <a:xfrm>
              <a:off x="2586038" y="1268413"/>
              <a:ext cx="762000" cy="0"/>
            </a:xfrm>
            <a:prstGeom prst="line">
              <a:avLst/>
            </a:prstGeom>
            <a:noFill/>
            <a:ln w="12700" algn="ctr">
              <a:solidFill>
                <a:srgbClr val="C00000"/>
              </a:solidFill>
              <a:prstDash val="dash"/>
              <a:miter lim="800000"/>
            </a:ln>
          </p:spPr>
        </p:cxnSp>
        <p:cxnSp>
          <p:nvCxnSpPr>
            <p:cNvPr id="11" name="直接连接符 32"/>
            <p:cNvCxnSpPr>
              <a:cxnSpLocks noChangeShapeType="1"/>
            </p:cNvCxnSpPr>
            <p:nvPr>
              <p:custDataLst>
                <p:tags r:id="rId5"/>
              </p:custDataLst>
            </p:nvPr>
          </p:nvCxnSpPr>
          <p:spPr bwMode="auto">
            <a:xfrm>
              <a:off x="5867400" y="1268413"/>
              <a:ext cx="762000" cy="0"/>
            </a:xfrm>
            <a:prstGeom prst="line">
              <a:avLst/>
            </a:prstGeom>
            <a:noFill/>
            <a:ln w="12700" algn="ctr">
              <a:solidFill>
                <a:srgbClr val="C00000"/>
              </a:solidFill>
              <a:prstDash val="dash"/>
              <a:miter lim="800000"/>
            </a:ln>
          </p:spPr>
        </p:cxnSp>
      </p:grpSp>
      <p:sp>
        <p:nvSpPr>
          <p:cNvPr id="12" name="文本框 1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39750" y="1708150"/>
            <a:ext cx="7944485" cy="30010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.民国时期一副挽联写道</a:t>
            </a:r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“是中国自由神，三民五权，推翻历史数千年专制之局。愿吾侪后死者，齐心协力，完成先生一二件未竟之功”。挽联中的“先生”是指（　　）</a:t>
            </a:r>
            <a:endParaRPr lang="en-US" altLang="zh-CN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A. </a:t>
            </a:r>
            <a:r>
              <a:rPr lang="en-US" altLang="zh-CN" sz="2400" b="1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徐锡麟</a:t>
            </a:r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　　　　　  　B. </a:t>
            </a:r>
            <a:r>
              <a:rPr lang="en-US" altLang="zh-CN" sz="2400" b="1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孙中山</a:t>
            </a:r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          </a:t>
            </a:r>
            <a:endParaRPr lang="en-US" altLang="zh-CN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C. </a:t>
            </a:r>
            <a:r>
              <a:rPr lang="en-US" altLang="zh-CN" sz="2400" b="1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陈独秀</a:t>
            </a:r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          D. </a:t>
            </a:r>
            <a:r>
              <a:rPr lang="en-US" altLang="zh-CN" sz="2400" b="1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李大钊</a:t>
            </a:r>
            <a:endParaRPr lang="en-US" altLang="zh-CN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3" name="Text Box 13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524328" y="2859782"/>
            <a:ext cx="46388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B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4335" y="1130300"/>
            <a:ext cx="8314690" cy="34163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 sz="24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defRPr>
            </a:lvl1pPr>
          </a:lstStyle>
          <a:p>
            <a:r>
              <a:rPr lang="en-US" altLang="zh-CN" dirty="0" smtClean="0"/>
              <a:t>2．</a:t>
            </a:r>
            <a:r>
              <a:rPr lang="en-US" altLang="zh-CN" dirty="0" smtClean="0">
                <a:sym typeface="+mn-ea"/>
              </a:rPr>
              <a:t>1894</a:t>
            </a:r>
            <a:r>
              <a:rPr lang="en-US" altLang="zh-CN" dirty="0">
                <a:sym typeface="+mn-ea"/>
              </a:rPr>
              <a:t>年6月，他萌发革命思想，以为满洲人不可能引领中国走向现代，中国的出路要驱逐鞑虏，恢复中华，重建一个汉人的国家。因此“他”创建了第一个革命团体（　　）</a:t>
            </a:r>
            <a:endParaRPr lang="en-US" altLang="zh-CN" dirty="0">
              <a:sym typeface="+mn-ea"/>
            </a:endParaRPr>
          </a:p>
          <a:p>
            <a:r>
              <a:rPr lang="en-US" altLang="zh-CN" dirty="0">
                <a:sym typeface="+mn-ea"/>
              </a:rPr>
              <a:t>A. </a:t>
            </a:r>
            <a:r>
              <a:rPr lang="en-US" altLang="zh-CN" dirty="0" err="1">
                <a:sym typeface="+mn-ea"/>
              </a:rPr>
              <a:t>强学会</a:t>
            </a:r>
            <a:r>
              <a:rPr lang="en-US" altLang="zh-CN" dirty="0">
                <a:sym typeface="+mn-ea"/>
              </a:rPr>
              <a:t>              B. </a:t>
            </a:r>
            <a:r>
              <a:rPr lang="en-US" altLang="zh-CN" dirty="0" err="1">
                <a:sym typeface="+mn-ea"/>
              </a:rPr>
              <a:t>光复会</a:t>
            </a:r>
            <a:r>
              <a:rPr lang="en-US" altLang="zh-CN" dirty="0">
                <a:sym typeface="+mn-ea"/>
              </a:rPr>
              <a:t>              </a:t>
            </a:r>
            <a:endParaRPr lang="en-US" altLang="zh-CN" dirty="0">
              <a:sym typeface="+mn-ea"/>
            </a:endParaRPr>
          </a:p>
          <a:p>
            <a:r>
              <a:rPr lang="en-US" altLang="zh-CN" dirty="0">
                <a:sym typeface="+mn-ea"/>
              </a:rPr>
              <a:t>C. </a:t>
            </a:r>
            <a:r>
              <a:rPr lang="en-US" altLang="zh-CN" dirty="0" err="1">
                <a:sym typeface="+mn-ea"/>
              </a:rPr>
              <a:t>兴中会</a:t>
            </a:r>
            <a:r>
              <a:rPr lang="en-US" altLang="zh-CN" dirty="0">
                <a:sym typeface="+mn-ea"/>
              </a:rPr>
              <a:t>              D. </a:t>
            </a:r>
            <a:r>
              <a:rPr lang="en-US" altLang="zh-CN" dirty="0" err="1">
                <a:sym typeface="+mn-ea"/>
              </a:rPr>
              <a:t>同盟会</a:t>
            </a:r>
            <a:r>
              <a:rPr lang="en-US" altLang="zh-CN" dirty="0">
                <a:sym typeface="+mn-ea"/>
              </a:rPr>
              <a:t>  </a:t>
            </a:r>
            <a:endParaRPr lang="en-US" altLang="zh-CN" dirty="0">
              <a:sym typeface="+mn-ea"/>
            </a:endParaRPr>
          </a:p>
          <a:p>
            <a:endParaRPr lang="en-US" altLang="zh-CN" dirty="0"/>
          </a:p>
        </p:txBody>
      </p:sp>
      <p:sp>
        <p:nvSpPr>
          <p:cNvPr id="6" name="文本框 5"/>
          <p:cNvSpPr txBox="1"/>
          <p:nvPr/>
        </p:nvSpPr>
        <p:spPr>
          <a:xfrm>
            <a:off x="7385647" y="2283718"/>
            <a:ext cx="4987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C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6" grpId="0"/>
      <p:bldP spid="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467544" y="915566"/>
            <a:ext cx="8352928" cy="3816424"/>
          </a:xfr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defTabSz="914400" fontAlgn="base">
              <a:lnSpc>
                <a:spcPct val="150000"/>
              </a:lnSpc>
              <a:spcBef>
                <a:spcPts val="0"/>
              </a:spcBef>
            </a:pPr>
            <a:r>
              <a:rPr lang="en-US" altLang="zh-CN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3.武昌起义爆发时，孙中山远在海外并没有直接参与领导武昌起义。但我们称孙中山是辛亥革命的领导者，这是因为革命火种早就被孙中山种下</a:t>
            </a:r>
            <a:r>
              <a:rPr lang="en-US" altLang="zh-CN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。以下属于孙中山播种的</a:t>
            </a:r>
            <a:r>
              <a:rPr lang="en-US" altLang="zh-CN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“火种”</a:t>
            </a:r>
            <a:r>
              <a:rPr lang="en-US" altLang="zh-CN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的是  （</a:t>
            </a:r>
            <a:r>
              <a:rPr lang="en-US" altLang="zh-CN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　　）</a:t>
            </a:r>
            <a:br>
              <a:rPr lang="en-US" altLang="zh-CN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</a:br>
            <a:r>
              <a:rPr lang="en-US" altLang="zh-CN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A. 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上书李鸿章</a:t>
            </a:r>
            <a:r>
              <a:rPr lang="en-US" altLang="zh-CN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 </a:t>
            </a:r>
            <a:r>
              <a:rPr lang="en-US" altLang="zh-CN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B</a:t>
            </a:r>
            <a:r>
              <a:rPr lang="en-US" altLang="zh-CN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. 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从小崇拜洪秀全</a:t>
            </a:r>
            <a:br>
              <a:rPr lang="en-US" altLang="zh-CN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</a:br>
            <a:r>
              <a:rPr lang="en-US" altLang="zh-CN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C. </a:t>
            </a:r>
            <a:r>
              <a:rPr lang="en-US" altLang="zh-CN" sz="24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提出三民主义</a:t>
            </a:r>
            <a:r>
              <a:rPr lang="en-US" altLang="zh-CN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</a:t>
            </a:r>
            <a:r>
              <a:rPr lang="en-US" altLang="zh-CN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D</a:t>
            </a:r>
            <a:r>
              <a:rPr lang="en-US" altLang="zh-CN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. 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创办兴中会</a:t>
            </a:r>
            <a:r>
              <a:rPr lang="en-US" altLang="zh-CN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endParaRPr lang="zh-CN" altLang="en-US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21389" y="2624594"/>
            <a:ext cx="4506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>
                <a:sym typeface="+mn-ea"/>
              </a:rPr>
              <a:t>A</a:t>
            </a:r>
            <a:endParaRPr lang="zh-CN" altLang="en-US" dirty="0"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5536" y="987581"/>
            <a:ext cx="8640960" cy="36398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914400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4．下图为黄景南加入近代某组织时的誓词，该组织为（　　）</a:t>
            </a:r>
            <a:endParaRPr lang="en-US" altLang="zh-CN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defTabSz="914400">
              <a:lnSpc>
                <a:spcPct val="150000"/>
              </a:lnSpc>
            </a:pPr>
            <a:endParaRPr lang="en-US" altLang="zh-CN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defTabSz="914400">
              <a:lnSpc>
                <a:spcPct val="150000"/>
              </a:lnSpc>
            </a:pPr>
            <a:endParaRPr lang="en-US" altLang="zh-CN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defTabSz="914400">
              <a:lnSpc>
                <a:spcPct val="150000"/>
              </a:lnSpc>
            </a:pPr>
            <a:endParaRPr lang="en-US" altLang="zh-CN" sz="2400" b="1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A</a:t>
            </a:r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. </a:t>
            </a:r>
            <a:r>
              <a:rPr lang="en-US" altLang="zh-CN" sz="2400" b="1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同盟会</a:t>
            </a:r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          B. </a:t>
            </a:r>
            <a:r>
              <a:rPr lang="en-US" altLang="zh-CN" sz="2400" b="1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兴中会</a:t>
            </a:r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          </a:t>
            </a:r>
            <a:endParaRPr lang="en-US" altLang="zh-CN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defTabSz="914400"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C</a:t>
            </a:r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. </a:t>
            </a:r>
            <a:r>
              <a:rPr lang="en-US" altLang="zh-CN" sz="2400" b="1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华兴会</a:t>
            </a:r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          D. </a:t>
            </a:r>
            <a:r>
              <a:rPr lang="en-US" altLang="zh-CN" sz="2400" b="1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光复会</a:t>
            </a:r>
            <a:endParaRPr lang="en-US" altLang="zh-CN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45902" y="1040418"/>
            <a:ext cx="602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>
                <a:sym typeface="+mn-ea"/>
              </a:rPr>
              <a:t>D</a:t>
            </a:r>
            <a:endParaRPr lang="zh-CN" altLang="en-US" dirty="0">
              <a:sym typeface="+mn-ea"/>
            </a:endParaRPr>
          </a:p>
        </p:txBody>
      </p:sp>
      <p:pic>
        <p:nvPicPr>
          <p:cNvPr id="2" name="图片 1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1595" y="1492121"/>
            <a:ext cx="5040606" cy="179970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1835696" y="1923678"/>
            <a:ext cx="5472649" cy="1656184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.</a:t>
            </a:r>
            <a:r>
              <a:rPr 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基础型</a:t>
            </a:r>
            <a:r>
              <a:rPr 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作业：完成课后探究题，并标</a:t>
            </a:r>
            <a:endParaRPr lang="zh-CN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明</a:t>
            </a:r>
            <a:r>
              <a:rPr 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所考查知识点。</a:t>
            </a:r>
            <a:endParaRPr lang="zh-CN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.</a:t>
            </a:r>
            <a:r>
              <a:rPr 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发展</a:t>
            </a:r>
            <a:r>
              <a:rPr 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型作业：完成课时练习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  <p:custDataLst>
              <p:tags r:id="rId1"/>
            </p:custDataLst>
          </p:nvPr>
        </p:nvSpPr>
        <p:spPr>
          <a:xfrm>
            <a:off x="0" y="1851025"/>
            <a:ext cx="9144000" cy="974725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5400" dirty="0">
                <a:solidFill>
                  <a:srgbClr val="C00000"/>
                </a:solidFill>
                <a:latin typeface="方正粗宋_GBK" panose="03000509000000000000" charset="-122"/>
                <a:ea typeface="方正粗宋_GBK" panose="03000509000000000000" charset="-122"/>
                <a:cs typeface="方正粗宋_GBK" panose="03000509000000000000" charset="-122"/>
              </a:rPr>
              <a:t>第</a:t>
            </a:r>
            <a:r>
              <a:rPr lang="en-US" altLang="zh-CN" sz="5400" dirty="0">
                <a:solidFill>
                  <a:srgbClr val="C00000"/>
                </a:solidFill>
                <a:latin typeface="方正粗宋_GBK" panose="03000509000000000000" charset="-122"/>
                <a:ea typeface="方正粗宋_GBK" panose="03000509000000000000" charset="-122"/>
                <a:cs typeface="方正粗宋_GBK" panose="03000509000000000000" charset="-122"/>
              </a:rPr>
              <a:t>8</a:t>
            </a:r>
            <a:r>
              <a:rPr lang="zh-CN" altLang="en-US" sz="5400" dirty="0">
                <a:solidFill>
                  <a:srgbClr val="C00000"/>
                </a:solidFill>
                <a:latin typeface="方正粗宋_GBK" panose="03000509000000000000" charset="-122"/>
                <a:ea typeface="方正粗宋_GBK" panose="03000509000000000000" charset="-122"/>
                <a:cs typeface="方正粗宋_GBK" panose="03000509000000000000" charset="-122"/>
              </a:rPr>
              <a:t>课</a:t>
            </a:r>
            <a:r>
              <a:rPr lang="en-US" altLang="zh-CN" sz="5400" dirty="0">
                <a:solidFill>
                  <a:srgbClr val="C00000"/>
                </a:solidFill>
                <a:latin typeface="方正粗宋_GBK" panose="03000509000000000000" charset="-122"/>
                <a:ea typeface="方正粗宋_GBK" panose="03000509000000000000" charset="-122"/>
                <a:cs typeface="方正粗宋_GBK" panose="03000509000000000000" charset="-122"/>
              </a:rPr>
              <a:t> </a:t>
            </a:r>
            <a:r>
              <a:rPr lang="zh-CN" altLang="en-US" sz="5400" dirty="0" smtClean="0">
                <a:solidFill>
                  <a:srgbClr val="C00000"/>
                </a:solidFill>
                <a:latin typeface="方正粗宋_GBK" panose="03000509000000000000" charset="-122"/>
                <a:ea typeface="方正粗宋_GBK" panose="03000509000000000000" charset="-122"/>
                <a:cs typeface="方正粗宋_GBK" panose="03000509000000000000" charset="-122"/>
              </a:rPr>
              <a:t>革命先行者</a:t>
            </a:r>
            <a:r>
              <a:rPr lang="zh-CN" altLang="en-US" sz="5400" dirty="0">
                <a:solidFill>
                  <a:srgbClr val="C00000"/>
                </a:solidFill>
                <a:latin typeface="方正粗宋_GBK" panose="03000509000000000000" charset="-122"/>
                <a:ea typeface="方正粗宋_GBK" panose="03000509000000000000" charset="-122"/>
                <a:cs typeface="方正粗宋_GBK" panose="03000509000000000000" charset="-122"/>
              </a:rPr>
              <a:t>孙中山</a:t>
            </a:r>
            <a:endParaRPr lang="zh-CN" altLang="en-US" sz="5400" dirty="0">
              <a:solidFill>
                <a:srgbClr val="C00000"/>
              </a:solidFill>
              <a:latin typeface="方正粗宋_GBK" panose="03000509000000000000" charset="-122"/>
              <a:ea typeface="方正粗宋_GBK" panose="03000509000000000000" charset="-122"/>
              <a:cs typeface="方正粗宋_GBK" panose="03000509000000000000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2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标题 4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07504" y="1059582"/>
            <a:ext cx="8928992" cy="3456384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0">
            <a:srgbClr val="FFFFFF"/>
          </a:fillRef>
          <a:effectRef idx="0">
            <a:srgbClr val="FFFFFF"/>
          </a:effectRef>
          <a:fontRef idx="minor">
            <a:schemeClr val="dk1"/>
          </a:fontRef>
        </p:style>
        <p:txBody>
          <a:bodyPr vert="horz" lIns="90000" tIns="46800" rIns="90000" bIns="46800" anchor="t" anchorCtr="0">
            <a:noAutofit/>
          </a:bodyPr>
          <a:lstStyle>
            <a:lvl1pPr marL="128905" indent="-128905" algn="l" defTabSz="51435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015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386080" indent="-128905" algn="l" defTabSz="51435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906145" algn="l"/>
                <a:tab pos="906145" algn="l"/>
                <a:tab pos="906145" algn="l"/>
                <a:tab pos="906145" algn="l"/>
              </a:tabLst>
              <a:defRPr sz="9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643255" indent="-128905" algn="l" defTabSz="51435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9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900430" indent="-128905" algn="l" defTabSz="51435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79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1157605" indent="-128905" algn="l" defTabSz="51435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79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141541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259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76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94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1.结合课本，通过时间轴和表格梳理孙中山的早期革命活动，认识孙中山革命先行者的地位。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  <a:p>
            <a:pPr lvl="0" indent="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2.通过材料，分析哪些原因推动孙中山成为一名革命先行者。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  <a:p>
            <a:pPr lvl="0" indent="0" algn="l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3.通过学习孙中山的革命探索，思考他一系列活动之间的内在联系，以发展的眼光看待孙中山的革命之路，感悟孙中山救国救民的责任与担当。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箭头连接符 3"/>
          <p:cNvCxnSpPr/>
          <p:nvPr>
            <p:custDataLst>
              <p:tags r:id="rId1"/>
            </p:custDataLst>
          </p:nvPr>
        </p:nvCxnSpPr>
        <p:spPr>
          <a:xfrm>
            <a:off x="539681" y="2743294"/>
            <a:ext cx="8100060" cy="50165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>
            <p:custDataLst>
              <p:tags r:id="rId2"/>
            </p:custDataLst>
          </p:nvPr>
        </p:nvCxnSpPr>
        <p:spPr>
          <a:xfrm>
            <a:off x="3604915" y="2652489"/>
            <a:ext cx="0" cy="35052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>
            <p:custDataLst>
              <p:tags r:id="rId3"/>
            </p:custDataLst>
          </p:nvPr>
        </p:nvSpPr>
        <p:spPr>
          <a:xfrm>
            <a:off x="3285421" y="699229"/>
            <a:ext cx="603250" cy="1922780"/>
          </a:xfrm>
          <a:prstGeom prst="rect">
            <a:avLst/>
          </a:prstGeom>
          <a:solidFill>
            <a:srgbClr val="FFFF00"/>
          </a:solidFill>
          <a:ln w="57150">
            <a:solidFill>
              <a:srgbClr val="995C1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</a:rPr>
              <a:t>上书李鸿章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cxnSp>
        <p:nvCxnSpPr>
          <p:cNvPr id="17" name="直接连接符 16"/>
          <p:cNvCxnSpPr/>
          <p:nvPr>
            <p:custDataLst>
              <p:tags r:id="rId4"/>
            </p:custDataLst>
          </p:nvPr>
        </p:nvCxnSpPr>
        <p:spPr>
          <a:xfrm>
            <a:off x="4637243" y="2668364"/>
            <a:ext cx="0" cy="35052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>
            <p:custDataLst>
              <p:tags r:id="rId5"/>
            </p:custDataLst>
          </p:nvPr>
        </p:nvSpPr>
        <p:spPr>
          <a:xfrm>
            <a:off x="4465251" y="459199"/>
            <a:ext cx="588645" cy="2186940"/>
          </a:xfrm>
          <a:prstGeom prst="rect">
            <a:avLst/>
          </a:prstGeom>
          <a:solidFill>
            <a:srgbClr val="C00000"/>
          </a:solidFill>
          <a:ln w="57150">
            <a:solidFill>
              <a:srgbClr val="995C1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FF00"/>
                </a:solidFill>
              </a:rPr>
              <a:t>成立兴中会</a:t>
            </a:r>
            <a:endParaRPr lang="zh-CN" altLang="en-US" sz="2400" b="1" dirty="0">
              <a:solidFill>
                <a:srgbClr val="FFFF00"/>
              </a:solidFill>
            </a:endParaRPr>
          </a:p>
        </p:txBody>
      </p:sp>
      <p:cxnSp>
        <p:nvCxnSpPr>
          <p:cNvPr id="19" name="直接连接符 18"/>
          <p:cNvCxnSpPr/>
          <p:nvPr>
            <p:custDataLst>
              <p:tags r:id="rId6"/>
            </p:custDataLst>
          </p:nvPr>
        </p:nvCxnSpPr>
        <p:spPr>
          <a:xfrm>
            <a:off x="6173126" y="2633439"/>
            <a:ext cx="0" cy="35052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>
            <p:custDataLst>
              <p:tags r:id="rId7"/>
            </p:custDataLst>
          </p:nvPr>
        </p:nvSpPr>
        <p:spPr>
          <a:xfrm>
            <a:off x="5867966" y="436974"/>
            <a:ext cx="610235" cy="2258060"/>
          </a:xfrm>
          <a:prstGeom prst="rect">
            <a:avLst/>
          </a:prstGeom>
          <a:solidFill>
            <a:srgbClr val="C00000"/>
          </a:solidFill>
          <a:ln w="57150">
            <a:solidFill>
              <a:srgbClr val="995C1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FF00"/>
                </a:solidFill>
              </a:rPr>
              <a:t>发动广州起义</a:t>
            </a:r>
            <a:endParaRPr lang="zh-CN" altLang="en-US" sz="2400" b="1" dirty="0">
              <a:solidFill>
                <a:srgbClr val="FFFF00"/>
              </a:solidFill>
            </a:endParaRPr>
          </a:p>
        </p:txBody>
      </p:sp>
      <p:cxnSp>
        <p:nvCxnSpPr>
          <p:cNvPr id="25" name="直接连接符 24"/>
          <p:cNvCxnSpPr>
            <a:stCxn id="28" idx="2"/>
            <a:endCxn id="22" idx="0"/>
          </p:cNvCxnSpPr>
          <p:nvPr>
            <p:custDataLst>
              <p:tags r:id="rId8"/>
            </p:custDataLst>
          </p:nvPr>
        </p:nvCxnSpPr>
        <p:spPr>
          <a:xfrm flipH="1">
            <a:off x="8130471" y="2695035"/>
            <a:ext cx="36830" cy="38734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>
            <p:custDataLst>
              <p:tags r:id="rId9"/>
            </p:custDataLst>
          </p:nvPr>
        </p:nvSpPr>
        <p:spPr>
          <a:xfrm>
            <a:off x="6876346" y="623029"/>
            <a:ext cx="726440" cy="2028825"/>
          </a:xfrm>
          <a:prstGeom prst="rect">
            <a:avLst/>
          </a:prstGeom>
          <a:solidFill>
            <a:srgbClr val="C00000"/>
          </a:solidFill>
          <a:ln w="57150">
            <a:solidFill>
              <a:srgbClr val="995C1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FF00"/>
                </a:solidFill>
              </a:rPr>
              <a:t>成立同盟会</a:t>
            </a:r>
            <a:endParaRPr lang="zh-CN" altLang="en-US" sz="2400" b="1" dirty="0">
              <a:solidFill>
                <a:srgbClr val="FFFF00"/>
              </a:solidFill>
            </a:endParaRPr>
          </a:p>
        </p:txBody>
      </p:sp>
      <p:sp>
        <p:nvSpPr>
          <p:cNvPr id="28" name="矩形 27"/>
          <p:cNvSpPr/>
          <p:nvPr>
            <p:custDataLst>
              <p:tags r:id="rId10"/>
            </p:custDataLst>
          </p:nvPr>
        </p:nvSpPr>
        <p:spPr>
          <a:xfrm>
            <a:off x="7812336" y="555527"/>
            <a:ext cx="709930" cy="2139508"/>
          </a:xfrm>
          <a:prstGeom prst="rect">
            <a:avLst/>
          </a:prstGeom>
          <a:solidFill>
            <a:srgbClr val="C00000"/>
          </a:solidFill>
          <a:ln w="57150">
            <a:solidFill>
              <a:srgbClr val="995C1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FF00"/>
                </a:solidFill>
              </a:rPr>
              <a:t>提出三民主义</a:t>
            </a:r>
            <a:endParaRPr lang="zh-CN" altLang="en-US" sz="2400" b="1" dirty="0">
              <a:solidFill>
                <a:srgbClr val="FFFF00"/>
              </a:solidFill>
            </a:endParaRPr>
          </a:p>
        </p:txBody>
      </p:sp>
      <p:sp>
        <p:nvSpPr>
          <p:cNvPr id="40" name="矩形 39"/>
          <p:cNvSpPr/>
          <p:nvPr>
            <p:custDataLst>
              <p:tags r:id="rId11"/>
            </p:custDataLst>
          </p:nvPr>
        </p:nvSpPr>
        <p:spPr>
          <a:xfrm>
            <a:off x="2875846" y="3105879"/>
            <a:ext cx="1042670" cy="395605"/>
          </a:xfrm>
          <a:prstGeom prst="rect">
            <a:avLst/>
          </a:prstGeom>
          <a:noFill/>
          <a:ln w="57150">
            <a:solidFill>
              <a:srgbClr val="995C1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tx1"/>
                </a:solidFill>
              </a:rPr>
              <a:t>1894</a:t>
            </a:r>
            <a:r>
              <a:rPr lang="zh-CN" altLang="en-US" b="1" dirty="0">
                <a:solidFill>
                  <a:schemeClr val="tx1"/>
                </a:solidFill>
              </a:rPr>
              <a:t>年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41" name="矩形 40"/>
          <p:cNvSpPr/>
          <p:nvPr>
            <p:custDataLst>
              <p:tags r:id="rId12"/>
            </p:custDataLst>
          </p:nvPr>
        </p:nvSpPr>
        <p:spPr>
          <a:xfrm>
            <a:off x="3147626" y="3999324"/>
            <a:ext cx="726440" cy="494665"/>
          </a:xfrm>
          <a:prstGeom prst="rect">
            <a:avLst/>
          </a:prstGeom>
          <a:noFill/>
          <a:ln w="57150">
            <a:solidFill>
              <a:srgbClr val="995C1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chemeClr val="tx1"/>
                </a:solidFill>
              </a:rPr>
              <a:t>天津</a:t>
            </a:r>
            <a:endParaRPr lang="zh-CN" altLang="en-US" sz="1800" b="1" dirty="0">
              <a:solidFill>
                <a:schemeClr val="tx1"/>
              </a:solidFill>
            </a:endParaRPr>
          </a:p>
        </p:txBody>
      </p:sp>
      <p:cxnSp>
        <p:nvCxnSpPr>
          <p:cNvPr id="42" name="直接连接符 41"/>
          <p:cNvCxnSpPr/>
          <p:nvPr>
            <p:custDataLst>
              <p:tags r:id="rId13"/>
            </p:custDataLst>
          </p:nvPr>
        </p:nvCxnSpPr>
        <p:spPr>
          <a:xfrm>
            <a:off x="3510934" y="3604354"/>
            <a:ext cx="0" cy="350520"/>
          </a:xfrm>
          <a:prstGeom prst="line">
            <a:avLst/>
          </a:prstGeom>
          <a:ln w="57150">
            <a:solidFill>
              <a:srgbClr val="995C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>
            <p:custDataLst>
              <p:tags r:id="rId14"/>
            </p:custDataLst>
          </p:nvPr>
        </p:nvSpPr>
        <p:spPr>
          <a:xfrm>
            <a:off x="4096316" y="3118579"/>
            <a:ext cx="1415415" cy="376555"/>
          </a:xfrm>
          <a:prstGeom prst="rect">
            <a:avLst/>
          </a:prstGeom>
          <a:noFill/>
          <a:ln w="57150">
            <a:solidFill>
              <a:srgbClr val="995C1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tx1"/>
                </a:solidFill>
              </a:rPr>
              <a:t>1894</a:t>
            </a:r>
            <a:r>
              <a:rPr lang="zh-CN" altLang="en-US" b="1" dirty="0">
                <a:solidFill>
                  <a:schemeClr val="tx1"/>
                </a:solidFill>
              </a:rPr>
              <a:t>年</a:t>
            </a:r>
            <a:r>
              <a:rPr lang="en-US" altLang="zh-CN" b="1" dirty="0">
                <a:solidFill>
                  <a:schemeClr val="tx1"/>
                </a:solidFill>
              </a:rPr>
              <a:t>11</a:t>
            </a:r>
            <a:r>
              <a:rPr lang="zh-CN" altLang="en-US" b="1" dirty="0">
                <a:solidFill>
                  <a:schemeClr val="tx1"/>
                </a:solidFill>
              </a:rPr>
              <a:t>月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44" name="矩形 43"/>
          <p:cNvSpPr/>
          <p:nvPr>
            <p:custDataLst>
              <p:tags r:id="rId15"/>
            </p:custDataLst>
          </p:nvPr>
        </p:nvSpPr>
        <p:spPr>
          <a:xfrm>
            <a:off x="4233476" y="4029169"/>
            <a:ext cx="892175" cy="566420"/>
          </a:xfrm>
          <a:prstGeom prst="rect">
            <a:avLst/>
          </a:prstGeom>
          <a:noFill/>
          <a:ln w="57150">
            <a:solidFill>
              <a:srgbClr val="995C1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chemeClr val="accent1"/>
                </a:solidFill>
              </a:rPr>
              <a:t>檀香山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cxnSp>
        <p:nvCxnSpPr>
          <p:cNvPr id="45" name="直接连接符 44"/>
          <p:cNvCxnSpPr/>
          <p:nvPr>
            <p:custDataLst>
              <p:tags r:id="rId16"/>
            </p:custDataLst>
          </p:nvPr>
        </p:nvCxnSpPr>
        <p:spPr>
          <a:xfrm>
            <a:off x="4602316" y="3558634"/>
            <a:ext cx="0" cy="350520"/>
          </a:xfrm>
          <a:prstGeom prst="line">
            <a:avLst/>
          </a:prstGeom>
          <a:ln w="57150">
            <a:solidFill>
              <a:srgbClr val="995C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>
            <p:custDataLst>
              <p:tags r:id="rId17"/>
            </p:custDataLst>
          </p:nvPr>
        </p:nvSpPr>
        <p:spPr>
          <a:xfrm>
            <a:off x="5652066" y="3110324"/>
            <a:ext cx="924560" cy="422275"/>
          </a:xfrm>
          <a:prstGeom prst="rect">
            <a:avLst/>
          </a:prstGeom>
          <a:noFill/>
          <a:ln w="57150">
            <a:solidFill>
              <a:srgbClr val="995C1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schemeClr val="tx1"/>
                </a:solidFill>
              </a:rPr>
              <a:t>1895</a:t>
            </a:r>
            <a:r>
              <a:rPr lang="zh-CN" altLang="en-US" sz="1800" b="1" dirty="0">
                <a:solidFill>
                  <a:schemeClr val="tx1"/>
                </a:solidFill>
              </a:rPr>
              <a:t>年</a:t>
            </a:r>
            <a:endParaRPr lang="zh-CN" altLang="en-US" sz="1800" b="1" dirty="0">
              <a:solidFill>
                <a:schemeClr val="tx1"/>
              </a:solidFill>
            </a:endParaRPr>
          </a:p>
        </p:txBody>
      </p:sp>
      <p:sp>
        <p:nvSpPr>
          <p:cNvPr id="47" name="矩形 46"/>
          <p:cNvSpPr/>
          <p:nvPr>
            <p:custDataLst>
              <p:tags r:id="rId18"/>
            </p:custDataLst>
          </p:nvPr>
        </p:nvSpPr>
        <p:spPr>
          <a:xfrm>
            <a:off x="5652066" y="4065999"/>
            <a:ext cx="849630" cy="480695"/>
          </a:xfrm>
          <a:prstGeom prst="rect">
            <a:avLst/>
          </a:prstGeom>
          <a:noFill/>
          <a:ln w="57150">
            <a:solidFill>
              <a:srgbClr val="995C1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chemeClr val="tx1"/>
                </a:solidFill>
              </a:rPr>
              <a:t>广州</a:t>
            </a:r>
            <a:endParaRPr lang="zh-CN" altLang="en-US" sz="1800" b="1" dirty="0">
              <a:solidFill>
                <a:schemeClr val="tx1"/>
              </a:solidFill>
            </a:endParaRPr>
          </a:p>
        </p:txBody>
      </p:sp>
      <p:cxnSp>
        <p:nvCxnSpPr>
          <p:cNvPr id="48" name="直接连接符 47"/>
          <p:cNvCxnSpPr/>
          <p:nvPr>
            <p:custDataLst>
              <p:tags r:id="rId19"/>
            </p:custDataLst>
          </p:nvPr>
        </p:nvCxnSpPr>
        <p:spPr>
          <a:xfrm>
            <a:off x="6173490" y="3585939"/>
            <a:ext cx="0" cy="350520"/>
          </a:xfrm>
          <a:prstGeom prst="line">
            <a:avLst/>
          </a:prstGeom>
          <a:ln w="57150">
            <a:solidFill>
              <a:srgbClr val="995C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>
            <p:custDataLst>
              <p:tags r:id="rId20"/>
            </p:custDataLst>
          </p:nvPr>
        </p:nvSpPr>
        <p:spPr>
          <a:xfrm>
            <a:off x="7739946" y="4017739"/>
            <a:ext cx="732155" cy="446405"/>
          </a:xfrm>
          <a:prstGeom prst="rect">
            <a:avLst/>
          </a:prstGeom>
          <a:noFill/>
          <a:ln w="57150">
            <a:solidFill>
              <a:srgbClr val="995C1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rgbClr val="0070C0"/>
                </a:solidFill>
              </a:rPr>
              <a:t>东京</a:t>
            </a:r>
            <a:endParaRPr lang="zh-CN" altLang="en-US" sz="1800" b="1" dirty="0">
              <a:solidFill>
                <a:srgbClr val="0070C0"/>
              </a:solidFill>
            </a:endParaRPr>
          </a:p>
        </p:txBody>
      </p:sp>
      <p:cxnSp>
        <p:nvCxnSpPr>
          <p:cNvPr id="51" name="直接连接符 50"/>
          <p:cNvCxnSpPr/>
          <p:nvPr>
            <p:custDataLst>
              <p:tags r:id="rId21"/>
            </p:custDataLst>
          </p:nvPr>
        </p:nvCxnSpPr>
        <p:spPr>
          <a:xfrm>
            <a:off x="8100263" y="3528154"/>
            <a:ext cx="0" cy="350520"/>
          </a:xfrm>
          <a:prstGeom prst="line">
            <a:avLst/>
          </a:prstGeom>
          <a:ln w="57150">
            <a:solidFill>
              <a:srgbClr val="995C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/>
          <p:cNvSpPr/>
          <p:nvPr>
            <p:custDataLst>
              <p:tags r:id="rId22"/>
            </p:custDataLst>
          </p:nvPr>
        </p:nvSpPr>
        <p:spPr>
          <a:xfrm>
            <a:off x="467291" y="1240249"/>
            <a:ext cx="540385" cy="1134110"/>
          </a:xfrm>
          <a:prstGeom prst="rect">
            <a:avLst/>
          </a:prstGeom>
          <a:solidFill>
            <a:srgbClr val="995C1E"/>
          </a:solidFill>
          <a:ln w="57150">
            <a:solidFill>
              <a:srgbClr val="995C1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highlight>
                  <a:srgbClr val="800000"/>
                </a:highlight>
                <a:latin typeface="方正粗黑宋简体" panose="02000000000000000000" charset="-122"/>
                <a:ea typeface="方正粗黑宋简体" panose="02000000000000000000" charset="-122"/>
              </a:rPr>
              <a:t>事件</a:t>
            </a:r>
            <a:endParaRPr lang="zh-CN" altLang="en-US" sz="2800" b="1" dirty="0">
              <a:highlight>
                <a:srgbClr val="800000"/>
              </a:highlight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56" name="矩形 55"/>
          <p:cNvSpPr/>
          <p:nvPr>
            <p:custDataLst>
              <p:tags r:id="rId23"/>
            </p:custDataLst>
          </p:nvPr>
        </p:nvSpPr>
        <p:spPr>
          <a:xfrm>
            <a:off x="413951" y="2865849"/>
            <a:ext cx="583565" cy="1087120"/>
          </a:xfrm>
          <a:prstGeom prst="rect">
            <a:avLst/>
          </a:prstGeom>
          <a:solidFill>
            <a:srgbClr val="995C1E"/>
          </a:solidFill>
          <a:ln w="57150">
            <a:solidFill>
              <a:srgbClr val="995C1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highlight>
                  <a:srgbClr val="800000"/>
                </a:highlight>
                <a:latin typeface="方正粗黑宋简体" panose="02000000000000000000" charset="-122"/>
                <a:ea typeface="方正粗黑宋简体" panose="02000000000000000000" charset="-122"/>
              </a:rPr>
              <a:t>时间</a:t>
            </a:r>
            <a:endParaRPr lang="zh-CN" altLang="en-US" sz="2400" b="1" dirty="0">
              <a:highlight>
                <a:srgbClr val="800000"/>
              </a:highlight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57" name="矩形 56"/>
          <p:cNvSpPr/>
          <p:nvPr>
            <p:custDataLst>
              <p:tags r:id="rId24"/>
            </p:custDataLst>
          </p:nvPr>
        </p:nvSpPr>
        <p:spPr>
          <a:xfrm>
            <a:off x="413950" y="4057744"/>
            <a:ext cx="593725" cy="818262"/>
          </a:xfrm>
          <a:prstGeom prst="rect">
            <a:avLst/>
          </a:prstGeom>
          <a:solidFill>
            <a:srgbClr val="995C1E"/>
          </a:solidFill>
          <a:ln w="57150">
            <a:solidFill>
              <a:srgbClr val="995C1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highlight>
                  <a:srgbClr val="800000"/>
                </a:highlight>
                <a:latin typeface="方正粗黑宋简体" panose="02000000000000000000" charset="-122"/>
                <a:ea typeface="方正粗黑宋简体" panose="02000000000000000000" charset="-122"/>
              </a:rPr>
              <a:t>地点</a:t>
            </a:r>
            <a:endParaRPr lang="zh-CN" altLang="en-US" sz="2400" b="1" dirty="0">
              <a:highlight>
                <a:srgbClr val="800000"/>
              </a:highlight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cxnSp>
        <p:nvCxnSpPr>
          <p:cNvPr id="5" name="直接连接符 4"/>
          <p:cNvCxnSpPr/>
          <p:nvPr>
            <p:custDataLst>
              <p:tags r:id="rId25"/>
            </p:custDataLst>
          </p:nvPr>
        </p:nvCxnSpPr>
        <p:spPr>
          <a:xfrm>
            <a:off x="2369387" y="2652489"/>
            <a:ext cx="0" cy="35052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>
            <p:custDataLst>
              <p:tags r:id="rId26"/>
            </p:custDataLst>
          </p:nvPr>
        </p:nvSpPr>
        <p:spPr>
          <a:xfrm>
            <a:off x="2150676" y="1150714"/>
            <a:ext cx="550545" cy="146177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rgbClr val="995C1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</a:rPr>
              <a:t>行医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>
            <p:custDataLst>
              <p:tags r:id="rId27"/>
            </p:custDataLst>
          </p:nvPr>
        </p:nvSpPr>
        <p:spPr>
          <a:xfrm>
            <a:off x="1793171" y="3048729"/>
            <a:ext cx="904875" cy="424180"/>
          </a:xfrm>
          <a:prstGeom prst="rect">
            <a:avLst/>
          </a:prstGeom>
          <a:noFill/>
          <a:ln w="57150">
            <a:solidFill>
              <a:srgbClr val="995C1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spc="-150" dirty="0">
                <a:solidFill>
                  <a:schemeClr val="tx1"/>
                </a:solidFill>
                <a:uFillTx/>
              </a:rPr>
              <a:t>1892</a:t>
            </a:r>
            <a:r>
              <a:rPr lang="zh-CN" altLang="en-US" sz="1800" b="1" spc="-150" dirty="0">
                <a:solidFill>
                  <a:schemeClr val="tx1"/>
                </a:solidFill>
                <a:uFillTx/>
              </a:rPr>
              <a:t>年</a:t>
            </a:r>
            <a:endParaRPr lang="zh-CN" altLang="en-US" sz="1800" b="1" spc="-150" dirty="0">
              <a:solidFill>
                <a:schemeClr val="tx1"/>
              </a:solidFill>
              <a:uFillTx/>
            </a:endParaRPr>
          </a:p>
        </p:txBody>
      </p:sp>
      <p:sp>
        <p:nvSpPr>
          <p:cNvPr id="11" name="矩形 10"/>
          <p:cNvSpPr/>
          <p:nvPr>
            <p:custDataLst>
              <p:tags r:id="rId28"/>
            </p:custDataLst>
          </p:nvPr>
        </p:nvSpPr>
        <p:spPr>
          <a:xfrm>
            <a:off x="1881073" y="3981543"/>
            <a:ext cx="726437" cy="726440"/>
          </a:xfrm>
          <a:prstGeom prst="rect">
            <a:avLst/>
          </a:prstGeom>
          <a:noFill/>
          <a:ln w="57150">
            <a:solidFill>
              <a:srgbClr val="995C1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chemeClr val="tx1"/>
                </a:solidFill>
              </a:rPr>
              <a:t>澳门广州</a:t>
            </a:r>
            <a:endParaRPr lang="zh-CN" altLang="en-US" sz="1800" b="1" dirty="0">
              <a:solidFill>
                <a:schemeClr val="tx1"/>
              </a:solidFill>
            </a:endParaRPr>
          </a:p>
        </p:txBody>
      </p:sp>
      <p:cxnSp>
        <p:nvCxnSpPr>
          <p:cNvPr id="12" name="直接连接符 11"/>
          <p:cNvCxnSpPr/>
          <p:nvPr>
            <p:custDataLst>
              <p:tags r:id="rId29"/>
            </p:custDataLst>
          </p:nvPr>
        </p:nvCxnSpPr>
        <p:spPr>
          <a:xfrm>
            <a:off x="2275406" y="3580224"/>
            <a:ext cx="0" cy="350520"/>
          </a:xfrm>
          <a:prstGeom prst="line">
            <a:avLst/>
          </a:prstGeom>
          <a:ln w="57150">
            <a:solidFill>
              <a:srgbClr val="995C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>
            <p:custDataLst>
              <p:tags r:id="rId30"/>
            </p:custDataLst>
          </p:nvPr>
        </p:nvSpPr>
        <p:spPr>
          <a:xfrm>
            <a:off x="7668191" y="3082384"/>
            <a:ext cx="924560" cy="422275"/>
          </a:xfrm>
          <a:prstGeom prst="rect">
            <a:avLst/>
          </a:prstGeom>
          <a:noFill/>
          <a:ln w="57150">
            <a:solidFill>
              <a:srgbClr val="995C1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>
                <a:solidFill>
                  <a:schemeClr val="tx1"/>
                </a:solidFill>
              </a:rPr>
              <a:t>1905</a:t>
            </a:r>
            <a:r>
              <a:rPr lang="zh-CN" altLang="en-US" sz="1800" b="1" dirty="0">
                <a:solidFill>
                  <a:schemeClr val="tx1"/>
                </a:solidFill>
              </a:rPr>
              <a:t>年</a:t>
            </a:r>
            <a:endParaRPr lang="zh-CN" altLang="en-US" sz="1800" b="1" dirty="0">
              <a:solidFill>
                <a:schemeClr val="tx1"/>
              </a:solidFill>
            </a:endParaRPr>
          </a:p>
        </p:txBody>
      </p:sp>
    </p:spTree>
    <p:custDataLst>
      <p:tags r:id="rId3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 animBg="1"/>
      <p:bldP spid="1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表格 36"/>
          <p:cNvGraphicFramePr/>
          <p:nvPr>
            <p:custDataLst>
              <p:tags r:id="rId1"/>
            </p:custDataLst>
          </p:nvPr>
        </p:nvGraphicFramePr>
        <p:xfrm>
          <a:off x="4788025" y="694497"/>
          <a:ext cx="4104456" cy="3605445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912814"/>
                <a:gridCol w="3191642"/>
              </a:tblGrid>
              <a:tr h="537394"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dirty="0"/>
                        <a:t>中国同盟会</a:t>
                      </a:r>
                      <a:endParaRPr lang="zh-CN" altLang="en-US" sz="2400" dirty="0"/>
                    </a:p>
                  </a:txBody>
                  <a:tcPr anchor="ctr"/>
                </a:tc>
                <a:tc hMerge="1">
                  <a:tcPr anchor="ctr"/>
                </a:tc>
              </a:tr>
              <a:tr h="6260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/>
                        <a:t>时间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 dirty="0"/>
                    </a:p>
                  </a:txBody>
                  <a:tcPr anchor="ctr"/>
                </a:tc>
              </a:tr>
              <a:tr h="62739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/>
                        <a:t>地点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/>
                    </a:p>
                  </a:txBody>
                  <a:tcPr anchor="ctr"/>
                </a:tc>
              </a:tr>
              <a:tr h="41877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/>
                        <a:t>构成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 dirty="0"/>
                    </a:p>
                  </a:txBody>
                  <a:tcPr anchor="ctr"/>
                </a:tc>
              </a:tr>
              <a:tr h="53174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/>
                        <a:t>政治纲领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 dirty="0"/>
                    </a:p>
                  </a:txBody>
                  <a:tcPr anchor="ctr"/>
                </a:tc>
              </a:tr>
              <a:tr h="69479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/>
                        <a:t>性质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8" name="文本框 37"/>
          <p:cNvSpPr txBox="1"/>
          <p:nvPr>
            <p:custDataLst>
              <p:tags r:id="rId2"/>
            </p:custDataLst>
          </p:nvPr>
        </p:nvSpPr>
        <p:spPr>
          <a:xfrm>
            <a:off x="6394101" y="1275606"/>
            <a:ext cx="1458595" cy="54229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ctr" fontAlgn="auto">
              <a:lnSpc>
                <a:spcPct val="130000"/>
              </a:lnSpc>
              <a:spcBef>
                <a:spcPts val="1000"/>
              </a:spcBef>
            </a:pPr>
            <a:r>
              <a:rPr lang="zh-CN" altLang="en-US" sz="2000" b="1" spc="1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1905年8月</a:t>
            </a:r>
            <a:endParaRPr lang="zh-CN" altLang="en-US" sz="2000" b="1" spc="1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9" name="文本框 38"/>
          <p:cNvSpPr txBox="1"/>
          <p:nvPr>
            <p:custDataLst>
              <p:tags r:id="rId3"/>
            </p:custDataLst>
          </p:nvPr>
        </p:nvSpPr>
        <p:spPr>
          <a:xfrm>
            <a:off x="6118862" y="1856740"/>
            <a:ext cx="1735455" cy="53594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fontAlgn="auto">
              <a:lnSpc>
                <a:spcPct val="130000"/>
              </a:lnSpc>
              <a:spcBef>
                <a:spcPts val="1000"/>
              </a:spcBef>
            </a:pPr>
            <a:r>
              <a:rPr lang="zh-CN" altLang="en-US" sz="2400" b="1" spc="1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（日本）东京</a:t>
            </a:r>
            <a:endParaRPr lang="zh-CN" altLang="en-US" sz="2400" b="1" spc="1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9" name="文本框 48"/>
          <p:cNvSpPr txBox="1"/>
          <p:nvPr>
            <p:custDataLst>
              <p:tags r:id="rId4"/>
            </p:custDataLst>
          </p:nvPr>
        </p:nvSpPr>
        <p:spPr>
          <a:xfrm>
            <a:off x="5588063" y="2499742"/>
            <a:ext cx="3318510" cy="53594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lstStyle/>
          <a:p>
            <a:pPr algn="ctr" fontAlgn="auto">
              <a:lnSpc>
                <a:spcPct val="130000"/>
              </a:lnSpc>
              <a:spcBef>
                <a:spcPts val="1000"/>
              </a:spcBef>
            </a:pPr>
            <a:r>
              <a:rPr lang="zh-CN" altLang="en-US" sz="2000" b="1" spc="1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兴中会、华兴会</a:t>
            </a:r>
            <a:endParaRPr lang="zh-CN" altLang="en-US" sz="2000" b="1" spc="1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2" name="文本框 51"/>
          <p:cNvSpPr txBox="1"/>
          <p:nvPr>
            <p:custDataLst>
              <p:tags r:id="rId5"/>
            </p:custDataLst>
          </p:nvPr>
        </p:nvSpPr>
        <p:spPr>
          <a:xfrm>
            <a:off x="6162993" y="2936875"/>
            <a:ext cx="2742565" cy="7112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/>
            <a:r>
              <a:rPr lang="zh-CN" altLang="en-US" sz="1800" b="1" spc="1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驱除鞑虏，恢复中华，</a:t>
            </a:r>
            <a:r>
              <a:rPr lang="en-US" altLang="zh-CN" sz="1800" b="1" spc="1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</a:t>
            </a:r>
            <a:r>
              <a:rPr lang="zh-CN" altLang="en-US" sz="1800" b="1" spc="1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创立民国，平均地权</a:t>
            </a:r>
            <a:endParaRPr lang="zh-CN" altLang="en-US" sz="1800" b="1" spc="1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aphicFrame>
        <p:nvGraphicFramePr>
          <p:cNvPr id="53" name="表格 52"/>
          <p:cNvGraphicFramePr/>
          <p:nvPr>
            <p:custDataLst>
              <p:tags r:id="rId6"/>
            </p:custDataLst>
          </p:nvPr>
        </p:nvGraphicFramePr>
        <p:xfrm>
          <a:off x="264772" y="696719"/>
          <a:ext cx="4507230" cy="3572738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805180"/>
                <a:gridCol w="3702050"/>
              </a:tblGrid>
              <a:tr h="526643"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2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兴中会</a:t>
                      </a:r>
                      <a:endParaRPr lang="zh-CN" altLang="en-US" sz="2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b="1" dirty="0"/>
                        <a:t>时间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 kern="1200" spc="100" dirty="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rPr>
                        <a:t>1894</a:t>
                      </a:r>
                      <a:r>
                        <a:rPr lang="zh-CN" altLang="en-US" sz="2000" b="1" kern="1200" spc="100" dirty="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rPr>
                        <a:t>年</a:t>
                      </a:r>
                      <a:r>
                        <a:rPr lang="en-US" altLang="zh-CN" sz="2000" b="1" kern="1200" spc="100" dirty="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rPr>
                        <a:t>11</a:t>
                      </a:r>
                      <a:r>
                        <a:rPr lang="zh-CN" altLang="en-US" sz="2000" b="1" kern="1200" spc="100" dirty="0">
                          <a:solidFill>
                            <a:schemeClr val="tx1"/>
                          </a:solidFill>
                          <a:latin typeface="等线" panose="02010600030101010101" charset="-122"/>
                          <a:ea typeface="等线" panose="02010600030101010101" charset="-122"/>
                        </a:rPr>
                        <a:t>月</a:t>
                      </a:r>
                      <a:endParaRPr lang="zh-CN" altLang="en-US" sz="2000" b="1" kern="1200" spc="100" dirty="0">
                        <a:solidFill>
                          <a:schemeClr val="tx1"/>
                        </a:solidFill>
                        <a:latin typeface="等线" panose="02010600030101010101" charset="-122"/>
                        <a:ea typeface="等线" panose="02010600030101010101" charset="-122"/>
                      </a:endParaRPr>
                    </a:p>
                  </a:txBody>
                  <a:tcPr/>
                </a:tc>
              </a:tr>
              <a:tr h="50673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b="1" dirty="0"/>
                        <a:t>地点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/>
                        <a:t>（美国）檀香山</a:t>
                      </a:r>
                      <a:endParaRPr lang="zh-CN" altLang="en-US" sz="2000" b="1" dirty="0"/>
                    </a:p>
                  </a:txBody>
                  <a:tcPr/>
                </a:tc>
              </a:tr>
              <a:tr h="62865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b="1" dirty="0"/>
                        <a:t>口号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000" b="1" dirty="0"/>
                    </a:p>
                  </a:txBody>
                  <a:tcPr/>
                </a:tc>
              </a:tr>
              <a:tr h="875665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b="1" dirty="0"/>
                        <a:t>宗旨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000" b="1"/>
                    </a:p>
                  </a:txBody>
                  <a:tcPr/>
                </a:tc>
              </a:tr>
              <a:tr h="57785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000" b="1" dirty="0"/>
                        <a:t>性质</a:t>
                      </a:r>
                      <a:endParaRPr lang="zh-CN" altLang="en-US" sz="20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0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4" name="文本框 53"/>
          <p:cNvSpPr txBox="1"/>
          <p:nvPr>
            <p:custDataLst>
              <p:tags r:id="rId7"/>
            </p:custDataLst>
          </p:nvPr>
        </p:nvSpPr>
        <p:spPr>
          <a:xfrm>
            <a:off x="1977708" y="2306702"/>
            <a:ext cx="1649730" cy="4610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ctr"/>
            <a:r>
              <a:rPr lang="zh-CN" altLang="en-US" sz="2400" b="1" spc="1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振兴中华</a:t>
            </a:r>
            <a:endParaRPr lang="zh-CN" altLang="en-US" sz="2400" b="1" spc="1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8" name="文本框 57"/>
          <p:cNvSpPr txBox="1"/>
          <p:nvPr>
            <p:custDataLst>
              <p:tags r:id="rId8"/>
            </p:custDataLst>
          </p:nvPr>
        </p:nvSpPr>
        <p:spPr>
          <a:xfrm>
            <a:off x="1388428" y="2876550"/>
            <a:ext cx="2828290" cy="8318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ctr"/>
            <a:r>
              <a:rPr lang="zh-CN" altLang="en-US" sz="2400" b="1" spc="1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驱除鞑虏，恢复中国，创立合众政府</a:t>
            </a:r>
            <a:endParaRPr lang="zh-CN" altLang="en-US" sz="2400" b="1" spc="1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9" name="文本框 58"/>
          <p:cNvSpPr txBox="1"/>
          <p:nvPr>
            <p:custDataLst>
              <p:tags r:id="rId9"/>
            </p:custDataLst>
          </p:nvPr>
        </p:nvSpPr>
        <p:spPr>
          <a:xfrm>
            <a:off x="966788" y="3731260"/>
            <a:ext cx="3704590" cy="5410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ctr" fontAlgn="auto">
              <a:lnSpc>
                <a:spcPct val="130000"/>
              </a:lnSpc>
              <a:spcBef>
                <a:spcPts val="1000"/>
              </a:spcBef>
            </a:pPr>
            <a:r>
              <a:rPr lang="zh-CN" altLang="en-US" sz="2400" spc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第一个</a:t>
            </a:r>
            <a:r>
              <a:rPr lang="zh-CN" altLang="en-US" sz="2400" spc="100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资产阶级</a:t>
            </a:r>
            <a:r>
              <a:rPr lang="zh-CN" altLang="en-US" sz="2400" spc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革命团体</a:t>
            </a:r>
            <a:endParaRPr lang="zh-CN" altLang="en-US" sz="2400" spc="1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60" name="文本框 59"/>
          <p:cNvSpPr txBox="1"/>
          <p:nvPr>
            <p:custDataLst>
              <p:tags r:id="rId10"/>
            </p:custDataLst>
          </p:nvPr>
        </p:nvSpPr>
        <p:spPr>
          <a:xfrm>
            <a:off x="5564823" y="3601140"/>
            <a:ext cx="3340735" cy="8636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ctr" fontAlgn="auto">
              <a:spcBef>
                <a:spcPts val="1000"/>
              </a:spcBef>
            </a:pPr>
            <a:r>
              <a:rPr lang="zh-CN" altLang="en-US" sz="1600" spc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第一个</a:t>
            </a:r>
            <a:r>
              <a:rPr lang="zh-CN" altLang="en-US" sz="1600" spc="100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全国规模的、统一的</a:t>
            </a:r>
            <a:endParaRPr lang="en-US" altLang="zh-CN" sz="2400" spc="100" dirty="0"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  <a:sym typeface="+mn-ea"/>
            </a:endParaRPr>
          </a:p>
          <a:p>
            <a:pPr algn="ctr" fontAlgn="auto">
              <a:spcBef>
                <a:spcPts val="1000"/>
              </a:spcBef>
            </a:pPr>
            <a:r>
              <a:rPr lang="zh-CN" altLang="en-US" sz="1800" spc="100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资产阶级</a:t>
            </a:r>
            <a:r>
              <a:rPr lang="zh-CN" altLang="en-US" sz="1800" spc="1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革命政党</a:t>
            </a:r>
            <a:endParaRPr lang="zh-CN" altLang="en-US" sz="1800" spc="1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16" name="矩形 15"/>
          <p:cNvSpPr/>
          <p:nvPr>
            <p:custDataLst>
              <p:tags r:id="rId11"/>
            </p:custDataLst>
          </p:nvPr>
        </p:nvSpPr>
        <p:spPr>
          <a:xfrm>
            <a:off x="251520" y="4284265"/>
            <a:ext cx="8655053" cy="7239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1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资产阶级革命</a:t>
            </a:r>
            <a:r>
              <a:rPr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政党：</a:t>
            </a: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rPr>
              <a:t>有统一的革命纲领、统一的组织领导、公认的领袖，</a:t>
            </a: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是由众多团体联合组建起来的。</a:t>
            </a:r>
            <a:endParaRPr lang="zh-CN" altLang="en-US" sz="18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1"/>
      <p:bldP spid="39" grpId="1"/>
      <p:bldP spid="49" grpId="0"/>
      <p:bldP spid="49" grpId="1"/>
      <p:bldP spid="52" grpId="0"/>
      <p:bldP spid="52" grpId="1"/>
      <p:bldP spid="54" grpId="0"/>
      <p:bldP spid="54" grpId="1"/>
      <p:bldP spid="58" grpId="0"/>
      <p:bldP spid="58" grpId="1"/>
      <p:bldP spid="59" grpId="1"/>
      <p:bldP spid="59" grpId="2"/>
      <p:bldP spid="60" grpId="0"/>
      <p:bldP spid="60" grpId="1"/>
      <p:bldP spid="16" grpId="0" bldLvl="0" animBg="1"/>
      <p:bldP spid="1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3"/>
          <p:cNvSpPr/>
          <p:nvPr>
            <p:custDataLst>
              <p:tags r:id="rId1"/>
            </p:custDataLst>
          </p:nvPr>
        </p:nvSpPr>
        <p:spPr>
          <a:xfrm>
            <a:off x="107315" y="1981835"/>
            <a:ext cx="3493770" cy="2286635"/>
          </a:xfrm>
          <a:prstGeom prst="roundRect">
            <a:avLst>
              <a:gd name="adj" fmla="val 3147"/>
            </a:avLst>
          </a:prstGeom>
          <a:solidFill>
            <a:schemeClr val="bg2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en-US" altLang="zh-CN" sz="20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欧</a:t>
            </a:r>
            <a:r>
              <a:rPr lang="en-US" altLang="zh-CN" sz="20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、美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之所以不</a:t>
            </a:r>
            <a:r>
              <a:rPr lang="en-US" altLang="zh-CN" sz="20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能解决社会问题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en-US" altLang="zh-CN" sz="20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因为没有解决土地问题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。……</a:t>
            </a:r>
            <a:r>
              <a:rPr lang="en-US" altLang="zh-CN" sz="20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最信的是定地价的法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r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─</a:t>
            </a:r>
            <a:r>
              <a:rPr lang="en-US" altLang="zh-CN" sz="2000" b="1" dirty="0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孙中山《民族的、国民的、社会的国家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圆角矩形 33"/>
          <p:cNvSpPr/>
          <p:nvPr>
            <p:custDataLst>
              <p:tags r:id="rId2"/>
            </p:custDataLst>
          </p:nvPr>
        </p:nvSpPr>
        <p:spPr>
          <a:xfrm>
            <a:off x="3707765" y="1996440"/>
            <a:ext cx="3123565" cy="2300605"/>
          </a:xfrm>
          <a:prstGeom prst="roundRect">
            <a:avLst>
              <a:gd name="adj" fmla="val 3147"/>
            </a:avLst>
          </a:prstGeom>
          <a:solidFill>
            <a:schemeClr val="bg2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我们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并不恨满洲人，是恨害汉人的满洲人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我们推倒满洲政府，从驱除满人那一面说是民族革命。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r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——《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孙中山选集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圆角矩形 33"/>
          <p:cNvSpPr/>
          <p:nvPr>
            <p:custDataLst>
              <p:tags r:id="rId3"/>
            </p:custDataLst>
          </p:nvPr>
        </p:nvSpPr>
        <p:spPr>
          <a:xfrm>
            <a:off x="6948170" y="2049780"/>
            <a:ext cx="2103755" cy="2306320"/>
          </a:xfrm>
          <a:prstGeom prst="roundRect">
            <a:avLst>
              <a:gd name="adj" fmla="val 3147"/>
            </a:avLst>
          </a:prstGeom>
          <a:solidFill>
            <a:schemeClr val="bg2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今者由平民革命以建国民政府，凡为国民皆平等有参政权。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敢有帝制自为者，天下共击之。</a:t>
            </a:r>
            <a:endParaRPr lang="en-US" altLang="zh-CN" sz="2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—《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孙中山选集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圆角矩形 3"/>
          <p:cNvSpPr/>
          <p:nvPr>
            <p:custDataLst>
              <p:tags r:id="rId4"/>
            </p:custDataLst>
          </p:nvPr>
        </p:nvSpPr>
        <p:spPr>
          <a:xfrm>
            <a:off x="178986" y="245427"/>
            <a:ext cx="2096135" cy="982345"/>
          </a:xfrm>
          <a:prstGeom prst="roundRect">
            <a:avLst>
              <a:gd name="adj" fmla="val 8008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驱除鞑虏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恢复中华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8" name="圆角矩形 4"/>
          <p:cNvSpPr/>
          <p:nvPr>
            <p:custDataLst>
              <p:tags r:id="rId5"/>
            </p:custDataLst>
          </p:nvPr>
        </p:nvSpPr>
        <p:spPr>
          <a:xfrm>
            <a:off x="3044190" y="250825"/>
            <a:ext cx="1965960" cy="918210"/>
          </a:xfrm>
          <a:prstGeom prst="roundRect">
            <a:avLst>
              <a:gd name="adj" fmla="val 10022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ClrTx/>
              <a:buSzTx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创立民国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9" name="圆角矩形 8"/>
          <p:cNvSpPr/>
          <p:nvPr>
            <p:custDataLst>
              <p:tags r:id="rId6"/>
            </p:custDataLst>
          </p:nvPr>
        </p:nvSpPr>
        <p:spPr>
          <a:xfrm>
            <a:off x="5579745" y="306070"/>
            <a:ext cx="2096135" cy="840105"/>
          </a:xfrm>
          <a:prstGeom prst="roundRect">
            <a:avLst>
              <a:gd name="adj" fmla="val 8694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ClrTx/>
              <a:buSzTx/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平均地权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0" name="圆角矩形 23"/>
          <p:cNvSpPr/>
          <p:nvPr>
            <p:custDataLst>
              <p:tags r:id="rId7"/>
            </p:custDataLst>
          </p:nvPr>
        </p:nvSpPr>
        <p:spPr>
          <a:xfrm>
            <a:off x="7236460" y="4521200"/>
            <a:ext cx="1610360" cy="478790"/>
          </a:xfrm>
          <a:prstGeom prst="roundRect">
            <a:avLst>
              <a:gd name="adj" fmla="val 800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民族主义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圆角矩形 24"/>
          <p:cNvSpPr/>
          <p:nvPr>
            <p:custDataLst>
              <p:tags r:id="rId8"/>
            </p:custDataLst>
          </p:nvPr>
        </p:nvSpPr>
        <p:spPr>
          <a:xfrm>
            <a:off x="1194435" y="4521200"/>
            <a:ext cx="1505585" cy="478790"/>
          </a:xfrm>
          <a:prstGeom prst="roundRect">
            <a:avLst>
              <a:gd name="adj" fmla="val 549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  <a:buSzTx/>
              <a:buFontTx/>
            </a:pP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民权主义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圆角矩形 28"/>
          <p:cNvSpPr/>
          <p:nvPr>
            <p:custDataLst>
              <p:tags r:id="rId9"/>
            </p:custDataLst>
          </p:nvPr>
        </p:nvSpPr>
        <p:spPr>
          <a:xfrm>
            <a:off x="4624607" y="4540846"/>
            <a:ext cx="1623695" cy="478790"/>
          </a:xfrm>
          <a:prstGeom prst="roundRect">
            <a:avLst>
              <a:gd name="adj" fmla="val 797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Tx/>
              <a:buSzTx/>
              <a:buFontTx/>
            </a:pP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民生主义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3" name="直接连接符 12"/>
          <p:cNvCxnSpPr>
            <a:stCxn id="7" idx="2"/>
          </p:cNvCxnSpPr>
          <p:nvPr>
            <p:custDataLst>
              <p:tags r:id="rId10"/>
            </p:custDataLst>
          </p:nvPr>
        </p:nvCxnSpPr>
        <p:spPr>
          <a:xfrm>
            <a:off x="1227053" y="1227772"/>
            <a:ext cx="4065270" cy="69659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8" idx="2"/>
            <a:endCxn id="6" idx="0"/>
          </p:cNvCxnSpPr>
          <p:nvPr>
            <p:custDataLst>
              <p:tags r:id="rId11"/>
            </p:custDataLst>
          </p:nvPr>
        </p:nvCxnSpPr>
        <p:spPr>
          <a:xfrm>
            <a:off x="4027487" y="1169035"/>
            <a:ext cx="3973195" cy="88074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>
            <p:custDataLst>
              <p:tags r:id="rId12"/>
            </p:custDataLst>
          </p:nvPr>
        </p:nvCxnSpPr>
        <p:spPr>
          <a:xfrm flipV="1">
            <a:off x="1835867" y="1156311"/>
            <a:ext cx="4608195" cy="76771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endCxn id="12" idx="1"/>
          </p:cNvCxnSpPr>
          <p:nvPr>
            <p:custDataLst>
              <p:tags r:id="rId13"/>
            </p:custDataLst>
          </p:nvPr>
        </p:nvCxnSpPr>
        <p:spPr>
          <a:xfrm>
            <a:off x="1404009" y="4281778"/>
            <a:ext cx="3220598" cy="498463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>
            <p:custDataLst>
              <p:tags r:id="rId14"/>
            </p:custDataLst>
          </p:nvPr>
        </p:nvCxnSpPr>
        <p:spPr>
          <a:xfrm flipV="1">
            <a:off x="2051801" y="4084349"/>
            <a:ext cx="5040630" cy="43180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5" name="云形 24"/>
          <p:cNvSpPr/>
          <p:nvPr>
            <p:custDataLst>
              <p:tags r:id="rId15"/>
            </p:custDataLst>
          </p:nvPr>
        </p:nvSpPr>
        <p:spPr>
          <a:xfrm>
            <a:off x="163195" y="4228465"/>
            <a:ext cx="1384300" cy="635635"/>
          </a:xfrm>
          <a:prstGeom prst="cloud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FFFF00"/>
                </a:solidFill>
              </a:rPr>
              <a:t>核心</a:t>
            </a:r>
            <a:endParaRPr lang="zh-CN" altLang="en-US" sz="2000" b="1" dirty="0">
              <a:solidFill>
                <a:srgbClr val="FFFF00"/>
              </a:solidFill>
            </a:endParaRPr>
          </a:p>
        </p:txBody>
      </p:sp>
      <p:sp>
        <p:nvSpPr>
          <p:cNvPr id="26" name="云形 25"/>
          <p:cNvSpPr/>
          <p:nvPr>
            <p:custDataLst>
              <p:tags r:id="rId16"/>
            </p:custDataLst>
          </p:nvPr>
        </p:nvSpPr>
        <p:spPr>
          <a:xfrm>
            <a:off x="4068445" y="4084320"/>
            <a:ext cx="1223645" cy="554355"/>
          </a:xfrm>
          <a:prstGeom prst="cloud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FFFF00"/>
                </a:solidFill>
              </a:rPr>
              <a:t>补充</a:t>
            </a:r>
            <a:endParaRPr lang="zh-CN" altLang="en-US" sz="2000" b="1" dirty="0">
              <a:solidFill>
                <a:srgbClr val="FFFF00"/>
              </a:solidFill>
            </a:endParaRPr>
          </a:p>
        </p:txBody>
      </p:sp>
      <p:sp>
        <p:nvSpPr>
          <p:cNvPr id="27" name="云形 26"/>
          <p:cNvSpPr/>
          <p:nvPr>
            <p:custDataLst>
              <p:tags r:id="rId17"/>
            </p:custDataLst>
          </p:nvPr>
        </p:nvSpPr>
        <p:spPr>
          <a:xfrm>
            <a:off x="6660515" y="4084320"/>
            <a:ext cx="1217930" cy="554355"/>
          </a:xfrm>
          <a:prstGeom prst="cloud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FFFF00"/>
                </a:solidFill>
              </a:rPr>
              <a:t>前提</a:t>
            </a:r>
            <a:endParaRPr lang="zh-CN" altLang="en-US" sz="2000" b="1" dirty="0">
              <a:solidFill>
                <a:srgbClr val="FFFF00"/>
              </a:solidFill>
            </a:endParaRPr>
          </a:p>
        </p:txBody>
      </p:sp>
      <p:sp>
        <p:nvSpPr>
          <p:cNvPr id="28" name="矩形: 圆角 27"/>
          <p:cNvSpPr/>
          <p:nvPr>
            <p:custDataLst>
              <p:tags r:id="rId18"/>
            </p:custDataLst>
          </p:nvPr>
        </p:nvSpPr>
        <p:spPr>
          <a:xfrm>
            <a:off x="2444890" y="2547675"/>
            <a:ext cx="1066800" cy="35814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: 圆角 28"/>
          <p:cNvSpPr/>
          <p:nvPr>
            <p:custDataLst>
              <p:tags r:id="rId19"/>
            </p:custDataLst>
          </p:nvPr>
        </p:nvSpPr>
        <p:spPr>
          <a:xfrm>
            <a:off x="4068445" y="2896138"/>
            <a:ext cx="1697355" cy="297180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角 29"/>
          <p:cNvSpPr/>
          <p:nvPr>
            <p:custDataLst>
              <p:tags r:id="rId20"/>
            </p:custDataLst>
          </p:nvPr>
        </p:nvSpPr>
        <p:spPr>
          <a:xfrm>
            <a:off x="7308215" y="3075940"/>
            <a:ext cx="970915" cy="34226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>
            <a:endCxn id="10" idx="1"/>
          </p:cNvCxnSpPr>
          <p:nvPr>
            <p:custDataLst>
              <p:tags r:id="rId21"/>
            </p:custDataLst>
          </p:nvPr>
        </p:nvCxnSpPr>
        <p:spPr>
          <a:xfrm>
            <a:off x="5436455" y="4156282"/>
            <a:ext cx="1800225" cy="60452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2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11792"/>
            <a:ext cx="9144000" cy="4077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noAutofit/>
          </a:bodyPr>
          <a:lstStyle/>
          <a:p>
            <a:pPr algn="ctr"/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回顾时间轴，孙中山的思想经历了哪两次转变？哪些活动引领了时代潮流？</a:t>
            </a:r>
            <a:endParaRPr lang="zh-CN" altLang="en-US" sz="21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>
            <a:off x="891540" y="3033543"/>
            <a:ext cx="8202454" cy="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196657" y="2959248"/>
            <a:ext cx="0" cy="26289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2957036" y="1494303"/>
            <a:ext cx="452438" cy="1442085"/>
          </a:xfrm>
          <a:prstGeom prst="rect">
            <a:avLst/>
          </a:prstGeom>
          <a:solidFill>
            <a:srgbClr val="FFFF00"/>
          </a:solidFill>
          <a:ln w="57150">
            <a:solidFill>
              <a:srgbClr val="995C1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rgbClr val="FF0000"/>
                </a:solidFill>
              </a:rPr>
              <a:t>上书李鸿章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4041388" y="2970678"/>
            <a:ext cx="0" cy="26289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3841909" y="1314280"/>
            <a:ext cx="441484" cy="1640205"/>
          </a:xfrm>
          <a:prstGeom prst="rect">
            <a:avLst/>
          </a:prstGeom>
          <a:solidFill>
            <a:srgbClr val="C00000"/>
          </a:solidFill>
          <a:ln w="57150">
            <a:solidFill>
              <a:srgbClr val="995C1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rgbClr val="FFFF00"/>
                </a:solidFill>
              </a:rPr>
              <a:t>成立兴中会</a:t>
            </a:r>
            <a:endParaRPr lang="zh-CN" altLang="en-US" sz="1800" b="1" dirty="0">
              <a:solidFill>
                <a:srgbClr val="FFFF00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352844" y="2925910"/>
            <a:ext cx="0" cy="26289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5163026" y="1237604"/>
            <a:ext cx="457676" cy="1748314"/>
          </a:xfrm>
          <a:prstGeom prst="rect">
            <a:avLst/>
          </a:prstGeom>
          <a:solidFill>
            <a:srgbClr val="C00000"/>
          </a:solidFill>
          <a:ln w="57150">
            <a:solidFill>
              <a:srgbClr val="995C1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rgbClr val="FFFF00"/>
                </a:solidFill>
              </a:rPr>
              <a:t>发动广州起义</a:t>
            </a:r>
            <a:endParaRPr lang="zh-CN" altLang="en-US" sz="1800" b="1" dirty="0">
              <a:solidFill>
                <a:srgbClr val="FFFF00"/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7407726" y="2877333"/>
            <a:ext cx="0" cy="26289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6862763" y="1236175"/>
            <a:ext cx="544830" cy="1693545"/>
          </a:xfrm>
          <a:prstGeom prst="rect">
            <a:avLst/>
          </a:prstGeom>
          <a:solidFill>
            <a:srgbClr val="C00000"/>
          </a:solidFill>
          <a:ln w="57150">
            <a:solidFill>
              <a:srgbClr val="995C1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rgbClr val="FFFF00"/>
                </a:solidFill>
              </a:rPr>
              <a:t>成立同盟会</a:t>
            </a:r>
            <a:endParaRPr lang="zh-CN" altLang="en-US" sz="1800" b="1" dirty="0">
              <a:solidFill>
                <a:srgbClr val="FFFF0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439025" y="1237128"/>
            <a:ext cx="532448" cy="1692593"/>
          </a:xfrm>
          <a:prstGeom prst="rect">
            <a:avLst/>
          </a:prstGeom>
          <a:solidFill>
            <a:srgbClr val="C00000"/>
          </a:solidFill>
          <a:ln w="57150">
            <a:solidFill>
              <a:srgbClr val="995C1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rgbClr val="FFFF00"/>
                </a:solidFill>
              </a:rPr>
              <a:t>提出三民主义</a:t>
            </a:r>
            <a:endParaRPr lang="zh-CN" altLang="en-US" sz="1800" b="1" dirty="0">
              <a:solidFill>
                <a:srgbClr val="FFFF00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720340" y="3298814"/>
            <a:ext cx="782003" cy="296704"/>
          </a:xfrm>
          <a:prstGeom prst="rect">
            <a:avLst/>
          </a:prstGeom>
          <a:noFill/>
          <a:ln w="57150">
            <a:solidFill>
              <a:srgbClr val="995C1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" b="1" dirty="0">
                <a:solidFill>
                  <a:schemeClr val="tx1"/>
                </a:solidFill>
              </a:rPr>
              <a:t>1894</a:t>
            </a:r>
            <a:r>
              <a:rPr lang="zh-CN" altLang="en-US" sz="100" b="1" dirty="0">
                <a:solidFill>
                  <a:schemeClr val="tx1"/>
                </a:solidFill>
              </a:rPr>
              <a:t>年</a:t>
            </a:r>
            <a:endParaRPr lang="zh-CN" altLang="en-US" sz="100" b="1" dirty="0">
              <a:solidFill>
                <a:schemeClr val="tx1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924175" y="3968898"/>
            <a:ext cx="544830" cy="370999"/>
          </a:xfrm>
          <a:prstGeom prst="rect">
            <a:avLst/>
          </a:prstGeom>
          <a:noFill/>
          <a:ln w="57150">
            <a:solidFill>
              <a:srgbClr val="995C1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50" b="1" dirty="0">
                <a:solidFill>
                  <a:schemeClr val="tx1"/>
                </a:solidFill>
              </a:rPr>
              <a:t>天津</a:t>
            </a:r>
            <a:endParaRPr lang="zh-CN" altLang="en-US" sz="1350" b="1" dirty="0">
              <a:solidFill>
                <a:schemeClr val="tx1"/>
              </a:solidFill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3196656" y="3672670"/>
            <a:ext cx="0" cy="262890"/>
          </a:xfrm>
          <a:prstGeom prst="line">
            <a:avLst/>
          </a:prstGeom>
          <a:ln w="57150">
            <a:solidFill>
              <a:srgbClr val="995C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3635693" y="3308339"/>
            <a:ext cx="1061561" cy="282416"/>
          </a:xfrm>
          <a:prstGeom prst="rect">
            <a:avLst/>
          </a:prstGeom>
          <a:noFill/>
          <a:ln w="57150">
            <a:solidFill>
              <a:srgbClr val="995C1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" b="1" dirty="0">
                <a:solidFill>
                  <a:schemeClr val="tx1"/>
                </a:solidFill>
              </a:rPr>
              <a:t>1894</a:t>
            </a:r>
            <a:r>
              <a:rPr lang="zh-CN" altLang="en-US" sz="100" b="1" dirty="0">
                <a:solidFill>
                  <a:schemeClr val="tx1"/>
                </a:solidFill>
              </a:rPr>
              <a:t>年</a:t>
            </a:r>
            <a:r>
              <a:rPr lang="en-US" altLang="zh-CN" sz="100" b="1" dirty="0">
                <a:solidFill>
                  <a:schemeClr val="tx1"/>
                </a:solidFill>
              </a:rPr>
              <a:t>11</a:t>
            </a:r>
            <a:r>
              <a:rPr lang="zh-CN" altLang="en-US" sz="100" b="1" dirty="0">
                <a:solidFill>
                  <a:schemeClr val="tx1"/>
                </a:solidFill>
              </a:rPr>
              <a:t>月</a:t>
            </a:r>
            <a:endParaRPr lang="zh-CN" altLang="en-US" sz="100" b="1" dirty="0">
              <a:solidFill>
                <a:schemeClr val="tx1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707905" y="3991281"/>
            <a:ext cx="720080" cy="424815"/>
          </a:xfrm>
          <a:prstGeom prst="rect">
            <a:avLst/>
          </a:prstGeom>
          <a:noFill/>
          <a:ln w="57150">
            <a:solidFill>
              <a:srgbClr val="995C1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50" b="1" dirty="0">
                <a:solidFill>
                  <a:schemeClr val="accent1"/>
                </a:solidFill>
              </a:rPr>
              <a:t>檀香山</a:t>
            </a:r>
            <a:endParaRPr lang="zh-CN" altLang="en-US" sz="1350" b="1" dirty="0">
              <a:solidFill>
                <a:schemeClr val="accent1"/>
              </a:solidFill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4015193" y="3638380"/>
            <a:ext cx="0" cy="262890"/>
          </a:xfrm>
          <a:prstGeom prst="line">
            <a:avLst/>
          </a:prstGeom>
          <a:ln w="57150">
            <a:solidFill>
              <a:srgbClr val="995C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5024438" y="3271191"/>
            <a:ext cx="771698" cy="316706"/>
          </a:xfrm>
          <a:prstGeom prst="rect">
            <a:avLst/>
          </a:prstGeom>
          <a:noFill/>
          <a:ln w="57150">
            <a:solidFill>
              <a:srgbClr val="995C1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b="1" dirty="0">
                <a:solidFill>
                  <a:schemeClr val="tx1"/>
                </a:solidFill>
              </a:rPr>
              <a:t>1895</a:t>
            </a:r>
            <a:r>
              <a:rPr lang="zh-CN" altLang="en-US" sz="1350" b="1" dirty="0">
                <a:solidFill>
                  <a:schemeClr val="tx1"/>
                </a:solidFill>
              </a:rPr>
              <a:t>年</a:t>
            </a:r>
            <a:endParaRPr lang="zh-CN" altLang="en-US" sz="1350" b="1" dirty="0">
              <a:solidFill>
                <a:schemeClr val="tx1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024438" y="4019380"/>
            <a:ext cx="637223" cy="360521"/>
          </a:xfrm>
          <a:prstGeom prst="rect">
            <a:avLst/>
          </a:prstGeom>
          <a:noFill/>
          <a:ln w="57150">
            <a:solidFill>
              <a:srgbClr val="995C1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50" b="1" dirty="0">
                <a:solidFill>
                  <a:schemeClr val="tx1"/>
                </a:solidFill>
              </a:rPr>
              <a:t>广州</a:t>
            </a:r>
            <a:endParaRPr lang="zh-CN" altLang="en-US" sz="1350" b="1" dirty="0">
              <a:solidFill>
                <a:schemeClr val="tx1"/>
              </a:solidFill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5336924" y="3682671"/>
            <a:ext cx="0" cy="262890"/>
          </a:xfrm>
          <a:prstGeom prst="line">
            <a:avLst/>
          </a:prstGeom>
          <a:ln w="57150">
            <a:solidFill>
              <a:srgbClr val="995C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7128986" y="4083674"/>
            <a:ext cx="549116" cy="334804"/>
          </a:xfrm>
          <a:prstGeom prst="rect">
            <a:avLst/>
          </a:prstGeom>
          <a:noFill/>
          <a:ln w="57150">
            <a:solidFill>
              <a:srgbClr val="995C1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50" b="1" dirty="0">
                <a:solidFill>
                  <a:srgbClr val="0070C0"/>
                </a:solidFill>
              </a:rPr>
              <a:t>东京</a:t>
            </a:r>
            <a:endParaRPr lang="zh-CN" altLang="en-US" sz="1350" b="1" dirty="0">
              <a:solidFill>
                <a:srgbClr val="0070C0"/>
              </a:solidFill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7389223" y="3714104"/>
            <a:ext cx="0" cy="262890"/>
          </a:xfrm>
          <a:prstGeom prst="line">
            <a:avLst/>
          </a:prstGeom>
          <a:ln w="57150">
            <a:solidFill>
              <a:srgbClr val="995C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/>
          <p:cNvSpPr/>
          <p:nvPr/>
        </p:nvSpPr>
        <p:spPr>
          <a:xfrm>
            <a:off x="244790" y="919946"/>
            <a:ext cx="441484" cy="1878328"/>
          </a:xfrm>
          <a:prstGeom prst="rect">
            <a:avLst/>
          </a:prstGeom>
          <a:solidFill>
            <a:srgbClr val="995C1E"/>
          </a:solidFill>
          <a:ln w="57150">
            <a:solidFill>
              <a:srgbClr val="995C1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方正粗黑宋简体" panose="02000000000000000000" charset="-122"/>
                <a:ea typeface="方正粗黑宋简体" panose="02000000000000000000" charset="-122"/>
              </a:rPr>
              <a:t>事件</a:t>
            </a:r>
            <a:endParaRPr lang="zh-CN" altLang="en-US" sz="2400" b="1" dirty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233837" y="3100106"/>
            <a:ext cx="441484" cy="637999"/>
          </a:xfrm>
          <a:prstGeom prst="rect">
            <a:avLst/>
          </a:prstGeom>
          <a:solidFill>
            <a:srgbClr val="995C1E"/>
          </a:solidFill>
          <a:ln w="57150">
            <a:solidFill>
              <a:srgbClr val="995C1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latin typeface="方正粗黑宋简体" panose="02000000000000000000" charset="-122"/>
                <a:ea typeface="方正粗黑宋简体" panose="02000000000000000000" charset="-122"/>
              </a:rPr>
              <a:t>时间</a:t>
            </a:r>
            <a:endParaRPr lang="zh-CN" altLang="en-US" sz="2100" b="1" dirty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17712" y="3891787"/>
            <a:ext cx="468562" cy="637999"/>
          </a:xfrm>
          <a:prstGeom prst="rect">
            <a:avLst/>
          </a:prstGeom>
          <a:solidFill>
            <a:srgbClr val="995C1E"/>
          </a:solidFill>
          <a:ln w="57150">
            <a:solidFill>
              <a:srgbClr val="995C1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latin typeface="方正粗黑宋简体" panose="02000000000000000000" charset="-122"/>
                <a:ea typeface="方正粗黑宋简体" panose="02000000000000000000" charset="-122"/>
              </a:rPr>
              <a:t>地点</a:t>
            </a:r>
            <a:endParaRPr lang="zh-CN" altLang="en-US" sz="2100" b="1" dirty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cxnSp>
        <p:nvCxnSpPr>
          <p:cNvPr id="5" name="直接连接符 4"/>
          <p:cNvCxnSpPr/>
          <p:nvPr>
            <p:custDataLst>
              <p:tags r:id="rId1"/>
            </p:custDataLst>
          </p:nvPr>
        </p:nvCxnSpPr>
        <p:spPr>
          <a:xfrm>
            <a:off x="2270011" y="2959248"/>
            <a:ext cx="0" cy="26289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2105978" y="1832916"/>
            <a:ext cx="412909" cy="109632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rgbClr val="995C1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rgbClr val="FF0000"/>
                </a:solidFill>
              </a:rPr>
              <a:t>行医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908334" y="3255951"/>
            <a:ext cx="678656" cy="318135"/>
          </a:xfrm>
          <a:prstGeom prst="rect">
            <a:avLst/>
          </a:prstGeom>
          <a:noFill/>
          <a:ln w="57150">
            <a:solidFill>
              <a:srgbClr val="995C1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b="1" spc="-150" dirty="0">
                <a:solidFill>
                  <a:schemeClr val="tx1"/>
                </a:solidFill>
                <a:uFillTx/>
              </a:rPr>
              <a:t>1892</a:t>
            </a:r>
            <a:r>
              <a:rPr lang="zh-CN" altLang="en-US" sz="1350" b="1" spc="-150" dirty="0">
                <a:solidFill>
                  <a:schemeClr val="tx1"/>
                </a:solidFill>
                <a:uFillTx/>
              </a:rPr>
              <a:t>年</a:t>
            </a:r>
            <a:endParaRPr lang="zh-CN" altLang="en-US" sz="1350" b="1" spc="-150" dirty="0">
              <a:solidFill>
                <a:schemeClr val="tx1"/>
              </a:solidFill>
              <a:uFillTx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74260" y="3955562"/>
            <a:ext cx="544828" cy="544830"/>
          </a:xfrm>
          <a:prstGeom prst="rect">
            <a:avLst/>
          </a:prstGeom>
          <a:noFill/>
          <a:ln w="57150">
            <a:solidFill>
              <a:srgbClr val="995C1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50" b="1" dirty="0">
                <a:solidFill>
                  <a:schemeClr val="tx1"/>
                </a:solidFill>
              </a:rPr>
              <a:t>澳门广州</a:t>
            </a:r>
            <a:endParaRPr lang="zh-CN" altLang="en-US" sz="1350" b="1" dirty="0">
              <a:solidFill>
                <a:schemeClr val="tx1"/>
              </a:solidFill>
            </a:endParaRPr>
          </a:p>
        </p:txBody>
      </p:sp>
      <p:cxnSp>
        <p:nvCxnSpPr>
          <p:cNvPr id="12" name="直接连接符 11"/>
          <p:cNvCxnSpPr/>
          <p:nvPr>
            <p:custDataLst>
              <p:tags r:id="rId3"/>
            </p:custDataLst>
          </p:nvPr>
        </p:nvCxnSpPr>
        <p:spPr>
          <a:xfrm>
            <a:off x="2270010" y="3654573"/>
            <a:ext cx="0" cy="262890"/>
          </a:xfrm>
          <a:prstGeom prst="line">
            <a:avLst/>
          </a:prstGeom>
          <a:ln w="57150">
            <a:solidFill>
              <a:srgbClr val="995C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7106602" y="3268810"/>
            <a:ext cx="777765" cy="316706"/>
          </a:xfrm>
          <a:prstGeom prst="rect">
            <a:avLst/>
          </a:prstGeom>
          <a:noFill/>
          <a:ln w="57150">
            <a:solidFill>
              <a:srgbClr val="995C1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b="1" dirty="0">
                <a:solidFill>
                  <a:schemeClr val="tx1"/>
                </a:solidFill>
              </a:rPr>
              <a:t>1905</a:t>
            </a:r>
            <a:r>
              <a:rPr lang="zh-CN" altLang="en-US" sz="1350" b="1" dirty="0">
                <a:solidFill>
                  <a:schemeClr val="tx1"/>
                </a:solidFill>
              </a:rPr>
              <a:t>年</a:t>
            </a:r>
            <a:endParaRPr lang="zh-CN" altLang="en-US" sz="1350" b="1" dirty="0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65671" y="643495"/>
            <a:ext cx="1350000" cy="486000"/>
          </a:xfrm>
          <a:prstGeom prst="rect">
            <a:avLst/>
          </a:prstGeom>
          <a:solidFill>
            <a:srgbClr val="00B0F0"/>
          </a:solidFill>
          <a:ln w="57150">
            <a:solidFill>
              <a:srgbClr val="995C1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solidFill>
                  <a:schemeClr val="bg1"/>
                </a:solidFill>
              </a:rPr>
              <a:t>道路先行</a:t>
            </a:r>
            <a:endParaRPr lang="zh-CN" altLang="en-US" sz="2100" b="1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58240" y="643495"/>
            <a:ext cx="1350000" cy="486000"/>
          </a:xfrm>
          <a:prstGeom prst="rect">
            <a:avLst/>
          </a:prstGeom>
          <a:solidFill>
            <a:srgbClr val="00B0F0"/>
          </a:solidFill>
          <a:ln w="57150">
            <a:solidFill>
              <a:srgbClr val="995C1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solidFill>
                  <a:schemeClr val="bg1"/>
                </a:solidFill>
              </a:rPr>
              <a:t>组织先行</a:t>
            </a:r>
            <a:endParaRPr lang="zh-CN" altLang="en-US" sz="2100" b="1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50809" y="643495"/>
            <a:ext cx="1350000" cy="486000"/>
          </a:xfrm>
          <a:prstGeom prst="rect">
            <a:avLst/>
          </a:prstGeom>
          <a:solidFill>
            <a:srgbClr val="00B0F0"/>
          </a:solidFill>
          <a:ln w="57150">
            <a:solidFill>
              <a:srgbClr val="995C1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00" b="1" dirty="0">
                <a:solidFill>
                  <a:schemeClr val="bg1"/>
                </a:solidFill>
              </a:rPr>
              <a:t>理论先行</a:t>
            </a:r>
            <a:endParaRPr lang="zh-CN" altLang="en-US" sz="2100" b="1" dirty="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4667600"/>
            <a:ext cx="9144000" cy="4056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 sz="21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哪些原因推动孙中山如此百折不挠地永立潮头，成为一名革命先行者的呢？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 animBg="1"/>
      <p:bldP spid="11" grpId="1" animBg="1"/>
      <p:bldP spid="6" grpId="0" bldLvl="0" animBg="1"/>
      <p:bldP spid="7" grpId="0" bldLvl="0" animBg="1"/>
      <p:bldP spid="8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1"/>
          <p:cNvSpPr txBox="1"/>
          <p:nvPr>
            <p:custDataLst>
              <p:tags r:id="rId1"/>
            </p:custDataLst>
          </p:nvPr>
        </p:nvSpPr>
        <p:spPr>
          <a:xfrm>
            <a:off x="323850" y="783539"/>
            <a:ext cx="8378258" cy="742315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r>
              <a:rPr lang="zh-CN" altLang="en-US" sz="1800" b="1" dirty="0">
                <a:solidFill>
                  <a:schemeClr val="tx1"/>
                </a:solidFill>
              </a:rPr>
              <a:t>材料一：</a:t>
            </a:r>
            <a:r>
              <a:rPr lang="en-US" altLang="zh-CN" sz="1800" b="1" dirty="0">
                <a:solidFill>
                  <a:schemeClr val="tx1"/>
                </a:solidFill>
              </a:rPr>
              <a:t>1886</a:t>
            </a:r>
            <a:r>
              <a:rPr lang="zh-CN" altLang="en-US" sz="1800" b="1" dirty="0">
                <a:solidFill>
                  <a:schemeClr val="tx1"/>
                </a:solidFill>
              </a:rPr>
              <a:t>年以后，发表</a:t>
            </a:r>
            <a:r>
              <a:rPr lang="en-US" altLang="zh-CN" sz="1800" b="1" dirty="0">
                <a:solidFill>
                  <a:schemeClr val="tx1"/>
                </a:solidFill>
              </a:rPr>
              <a:t>“</a:t>
            </a:r>
            <a:r>
              <a:rPr lang="zh-CN" altLang="en-US" sz="1800" b="1" dirty="0">
                <a:solidFill>
                  <a:schemeClr val="tx1"/>
                </a:solidFill>
              </a:rPr>
              <a:t>我人当</a:t>
            </a:r>
            <a:r>
              <a:rPr lang="zh-CN" altLang="en-US" sz="1800" b="1" dirty="0">
                <a:solidFill>
                  <a:srgbClr val="FF0000"/>
                </a:solidFill>
              </a:rPr>
              <a:t>起而自救</a:t>
            </a:r>
            <a:r>
              <a:rPr lang="en-US" altLang="zh-CN" sz="1800" b="1" dirty="0">
                <a:solidFill>
                  <a:schemeClr val="tx1"/>
                </a:solidFill>
              </a:rPr>
              <a:t>”</a:t>
            </a:r>
            <a:r>
              <a:rPr lang="zh-CN" altLang="en-US" sz="1800" b="1" dirty="0">
                <a:solidFill>
                  <a:schemeClr val="tx1"/>
                </a:solidFill>
              </a:rPr>
              <a:t>的言论，并以</a:t>
            </a:r>
            <a:r>
              <a:rPr lang="zh-CN" altLang="en-US" sz="1800" b="1" dirty="0" smtClean="0">
                <a:solidFill>
                  <a:srgbClr val="FF0000"/>
                </a:solidFill>
              </a:rPr>
              <a:t>洪秀全自命</a:t>
            </a:r>
            <a:endParaRPr lang="en-US" altLang="zh-CN" sz="1800" b="1" dirty="0" smtClean="0">
              <a:solidFill>
                <a:srgbClr val="FF0000"/>
              </a:solidFill>
            </a:endParaRPr>
          </a:p>
          <a:p>
            <a:r>
              <a:rPr lang="zh-CN" altLang="en-US" sz="1800" b="1" dirty="0" smtClean="0">
                <a:solidFill>
                  <a:schemeClr val="tx1"/>
                </a:solidFill>
              </a:rPr>
              <a:t> </a:t>
            </a:r>
            <a:r>
              <a:rPr lang="zh-CN" altLang="en-US" sz="2400" b="1" dirty="0" smtClean="0">
                <a:solidFill>
                  <a:schemeClr val="tx1"/>
                </a:solidFill>
              </a:rPr>
              <a:t>                                        </a:t>
            </a:r>
            <a:r>
              <a:rPr lang="en-US" altLang="zh-CN" sz="2400" b="1" dirty="0" smtClean="0">
                <a:solidFill>
                  <a:schemeClr val="tx1"/>
                </a:solidFill>
              </a:rPr>
              <a:t>                              </a:t>
            </a:r>
            <a:r>
              <a:rPr lang="zh-CN" altLang="en-US" sz="1800" b="1" dirty="0" smtClean="0">
                <a:solidFill>
                  <a:schemeClr val="tx1"/>
                </a:solidFill>
              </a:rPr>
              <a:t>——《孙中山年谱》</a:t>
            </a:r>
            <a:endParaRPr lang="zh-CN" altLang="en-US" sz="1800" b="1" dirty="0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323850" y="1572260"/>
            <a:ext cx="8268335" cy="1571625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1800" b="1" dirty="0">
                <a:solidFill>
                  <a:schemeClr val="tx1"/>
                </a:solidFill>
                <a:sym typeface="+mn-ea"/>
              </a:rPr>
              <a:t>材料二：孙中山说我革命思想的发源地即为香港。30年前在香港读书，街建秩序整齐，建筑宏美，留有甚深之印象，我每年回故里香山两次，两地比较，情形迥异，香港整齐而安稳，何以如此不同，则在政府。          </a:t>
            </a:r>
            <a:endParaRPr lang="zh-CN" altLang="en-US" sz="1800" b="1" dirty="0">
              <a:solidFill>
                <a:schemeClr val="tx1"/>
              </a:solidFill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 sz="1800" b="1" dirty="0">
                <a:solidFill>
                  <a:schemeClr val="tx1"/>
                </a:solidFill>
                <a:sym typeface="+mn-ea"/>
              </a:rPr>
              <a:t>                                                          </a:t>
            </a:r>
            <a:r>
              <a:rPr lang="en-US" altLang="zh-CN" sz="1800" b="1" dirty="0">
                <a:solidFill>
                  <a:schemeClr val="tx1"/>
                </a:solidFill>
                <a:sym typeface="+mn-ea"/>
              </a:rPr>
              <a:t>                                          </a:t>
            </a:r>
            <a:r>
              <a:rPr lang="zh-CN" altLang="en-US" sz="1800" b="1" dirty="0">
                <a:solidFill>
                  <a:schemeClr val="tx1"/>
                </a:solidFill>
                <a:sym typeface="+mn-ea"/>
              </a:rPr>
              <a:t>——《孙文全集》</a:t>
            </a:r>
            <a:endParaRPr lang="zh-CN" altLang="en-US" sz="1800" b="1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381000" y="2644140"/>
            <a:ext cx="6500495" cy="59118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系统接受了西方近代教育，认识到当时中国与西方差距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4"/>
            </p:custDataLst>
          </p:nvPr>
        </p:nvSpPr>
        <p:spPr>
          <a:xfrm>
            <a:off x="381000" y="3220085"/>
            <a:ext cx="8505825" cy="1437005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1800" b="1" dirty="0">
                <a:solidFill>
                  <a:schemeClr val="tx1"/>
                </a:solidFill>
                <a:sym typeface="+mn-ea"/>
              </a:rPr>
              <a:t>材料三：孙中山曾到北京上书李鸿章，希望清政府能采纳他提出的仿效西方、以求“富国强兵之道，化民成俗之规”的改革主张。但因时局紧张等原因，李鸿章并没有接见他。上书的失败......使孙中山认识到“和平方法无可复施”</a:t>
            </a:r>
            <a:endParaRPr lang="zh-CN" altLang="en-US" sz="1800" b="1" dirty="0">
              <a:solidFill>
                <a:schemeClr val="tx1"/>
              </a:solidFill>
              <a:sym typeface="+mn-ea"/>
            </a:endParaRPr>
          </a:p>
          <a:p>
            <a:pPr lvl="0" algn="l">
              <a:buClrTx/>
              <a:buSzTx/>
              <a:buFontTx/>
            </a:pPr>
            <a:r>
              <a:rPr lang="zh-CN" altLang="en-US" sz="1800" b="1" dirty="0">
                <a:solidFill>
                  <a:schemeClr val="tx1"/>
                </a:solidFill>
                <a:sym typeface="+mn-ea"/>
              </a:rPr>
              <a:t> </a:t>
            </a:r>
            <a:r>
              <a:rPr lang="en-US" altLang="zh-CN" sz="1800" b="1" dirty="0">
                <a:solidFill>
                  <a:schemeClr val="tx1"/>
                </a:solidFill>
                <a:sym typeface="+mn-ea"/>
              </a:rPr>
              <a:t>                                               </a:t>
            </a:r>
            <a:r>
              <a:rPr lang="zh-CN" altLang="en-US" sz="1800" b="1" dirty="0">
                <a:solidFill>
                  <a:schemeClr val="tx1"/>
                </a:solidFill>
                <a:sym typeface="+mn-ea"/>
              </a:rPr>
              <a:t>——郑大华《孙中山中华民族复兴思想的历史地位》</a:t>
            </a:r>
            <a:endParaRPr lang="zh-CN" altLang="en-US" sz="1800" b="1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370205" y="4012565"/>
            <a:ext cx="6511290" cy="5651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600" dirty="0">
                <a:latin typeface="黑体" panose="02010609060101010101" pitchFamily="49" charset="-122"/>
                <a:ea typeface="黑体" panose="02010609060101010101" pitchFamily="49" charset="-122"/>
              </a:rPr>
              <a:t>对清政府腐朽认识不断加深，最终失望</a:t>
            </a:r>
            <a:endParaRPr lang="zh-CN" altLang="en-US" sz="2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323850" y="1138960"/>
            <a:ext cx="6484620" cy="59499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从小埋下反对满清的种子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2483768" y="27857"/>
            <a:ext cx="5018886" cy="626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noAutofit/>
          </a:bodyPr>
          <a:lstStyle/>
          <a:p>
            <a:r>
              <a:rPr lang="zh-CN" altLang="en-US" sz="1800" b="1" dirty="0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合作探究：哪些原因推动孙中山勇立潮头，成为一名革命先行者的呢？</a:t>
            </a:r>
            <a:endParaRPr lang="zh-CN" altLang="en-US" sz="1800" b="1" dirty="0">
              <a:solidFill>
                <a:srgbClr val="FF0000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4967605" y="1140460"/>
            <a:ext cx="3655695" cy="3409315"/>
          </a:xfrm>
          <a:prstGeom prst="roundRect">
            <a:avLst>
              <a:gd name="adj" fmla="val 3463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dk1"/>
          </a:fontRef>
        </p:style>
        <p:txBody>
          <a:bodyPr wrap="square" rtlCol="0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b="1" dirty="0">
                <a:sym typeface="+mn-ea"/>
              </a:rPr>
              <a:t>据不完全统计，1895-1900年，新出现的商办厂矿企业达104家，资本2300多万元。20世纪初，由于清政府在新政府中实行奖励工商业的政策，民族资本主义仍得到较快发展。1901-1911年，新设厂矿340家，新增资本10100余万元，两种均超过此前30年两倍。</a:t>
            </a:r>
            <a:endParaRPr lang="en-US" altLang="zh-CN" sz="1400" b="1" dirty="0"/>
          </a:p>
          <a:p>
            <a:pPr algn="r">
              <a:lnSpc>
                <a:spcPct val="130000"/>
              </a:lnSpc>
            </a:pPr>
            <a:r>
              <a:rPr lang="en-US" altLang="zh-CN" sz="1400" b="1" dirty="0">
                <a:sym typeface="+mn-ea"/>
              </a:rPr>
              <a:t>——</a:t>
            </a:r>
            <a:r>
              <a:rPr lang="zh-CN" altLang="en-US" sz="1400" b="1" dirty="0">
                <a:sym typeface="+mn-ea"/>
              </a:rPr>
              <a:t>刘宗绪《历史学科专题讲座》</a:t>
            </a:r>
            <a:endParaRPr lang="zh-CN" altLang="en-US" sz="1400" b="1" dirty="0">
              <a:solidFill>
                <a:schemeClr val="tx1"/>
              </a:solidFill>
              <a:sym typeface="+mn-ea"/>
            </a:endParaRPr>
          </a:p>
        </p:txBody>
      </p:sp>
      <p:pic>
        <p:nvPicPr>
          <p:cNvPr id="30" name="图片 29" descr="微信图片_20231028162911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 l="7586" t="1950" r="9425"/>
          <a:stretch>
            <a:fillRect/>
          </a:stretch>
        </p:blipFill>
        <p:spPr>
          <a:xfrm>
            <a:off x="395605" y="1108710"/>
            <a:ext cx="4066540" cy="3443605"/>
          </a:xfrm>
          <a:prstGeom prst="roundRect">
            <a:avLst>
              <a:gd name="adj" fmla="val 3245"/>
            </a:avLst>
          </a:prstGeom>
          <a:ln w="19050">
            <a:solidFill>
              <a:schemeClr val="tx1"/>
            </a:solidFill>
          </a:ln>
        </p:spPr>
      </p:pic>
      <p:sp>
        <p:nvSpPr>
          <p:cNvPr id="38" name="椭圆 37"/>
          <p:cNvSpPr/>
          <p:nvPr>
            <p:custDataLst>
              <p:tags r:id="rId4"/>
            </p:custDataLst>
          </p:nvPr>
        </p:nvSpPr>
        <p:spPr>
          <a:xfrm>
            <a:off x="1907540" y="3235325"/>
            <a:ext cx="793115" cy="303530"/>
          </a:xfrm>
          <a:prstGeom prst="ellipse">
            <a:avLst/>
          </a:prstGeom>
          <a:noFill/>
          <a:ln w="28575" cap="sq" cmpd="sng">
            <a:solidFill>
              <a:srgbClr val="C0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24" name="椭圆 23"/>
          <p:cNvSpPr/>
          <p:nvPr>
            <p:custDataLst>
              <p:tags r:id="rId5"/>
            </p:custDataLst>
          </p:nvPr>
        </p:nvSpPr>
        <p:spPr>
          <a:xfrm>
            <a:off x="492125" y="1275715"/>
            <a:ext cx="2740660" cy="441960"/>
          </a:xfrm>
          <a:prstGeom prst="ellipse">
            <a:avLst/>
          </a:prstGeom>
          <a:noFill/>
          <a:ln w="28575" cap="sq" cmpd="sng">
            <a:solidFill>
              <a:srgbClr val="C0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332132" y="771550"/>
            <a:ext cx="1206500" cy="3365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材料四</a:t>
            </a:r>
            <a:endParaRPr lang="zh-CN" altLang="en-US" sz="1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4964591" y="772040"/>
            <a:ext cx="11823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rPr>
              <a:t>材料五</a:t>
            </a:r>
            <a:endParaRPr lang="zh-CN" altLang="en-US" sz="1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>
            <p:custDataLst>
              <p:tags r:id="rId8"/>
            </p:custDataLst>
          </p:nvPr>
        </p:nvSpPr>
        <p:spPr>
          <a:xfrm>
            <a:off x="323850" y="4084320"/>
            <a:ext cx="4182110" cy="59499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/>
              <a:t>政治：民族危机不断加深</a:t>
            </a:r>
            <a:endParaRPr lang="zh-CN" altLang="en-US" sz="2000" b="1" dirty="0"/>
          </a:p>
        </p:txBody>
      </p:sp>
      <p:sp>
        <p:nvSpPr>
          <p:cNvPr id="12" name="矩形 11"/>
          <p:cNvSpPr/>
          <p:nvPr>
            <p:custDataLst>
              <p:tags r:id="rId9"/>
            </p:custDataLst>
          </p:nvPr>
        </p:nvSpPr>
        <p:spPr>
          <a:xfrm>
            <a:off x="4860290" y="4084320"/>
            <a:ext cx="3830955" cy="59499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/>
              <a:t>经济：民族资本主义初步发展</a:t>
            </a:r>
            <a:endParaRPr lang="zh-CN" altLang="en-US" sz="2000" b="1" dirty="0"/>
          </a:p>
        </p:txBody>
      </p:sp>
      <p:sp>
        <p:nvSpPr>
          <p:cNvPr id="13" name="文本框 9"/>
          <p:cNvSpPr txBox="1"/>
          <p:nvPr>
            <p:custDataLst>
              <p:tags r:id="rId10"/>
            </p:custDataLst>
          </p:nvPr>
        </p:nvSpPr>
        <p:spPr>
          <a:xfrm>
            <a:off x="2483768" y="27857"/>
            <a:ext cx="5018886" cy="626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noAutofit/>
          </a:bodyPr>
          <a:lstStyle/>
          <a:p>
            <a:r>
              <a:rPr lang="zh-CN" altLang="en-US" sz="1800" b="1" dirty="0">
                <a:solidFill>
                  <a:srgbClr val="FF0000"/>
                </a:solidFill>
                <a:latin typeface="等线" panose="02010600030101010101" charset="-122"/>
                <a:ea typeface="等线" panose="02010600030101010101" charset="-122"/>
              </a:rPr>
              <a:t>合作探究：哪些原因推动孙中山勇立潮头，成为一名革命先行者的呢？</a:t>
            </a:r>
            <a:endParaRPr lang="zh-CN" altLang="en-US" sz="1800" b="1" dirty="0">
              <a:solidFill>
                <a:srgbClr val="FF0000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1" animBg="1"/>
      <p:bldP spid="24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tags/tag1.xml><?xml version="1.0" encoding="utf-8"?>
<p:tagLst xmlns:p="http://schemas.openxmlformats.org/presentationml/2006/main">
  <p:tag name="AS_UNIQUEID" val="1185"/>
  <p:tag name="KSO_WM_BEAUTIFY_FLAG" val=""/>
</p:tagLst>
</file>

<file path=ppt/tags/tag10.xml><?xml version="1.0" encoding="utf-8"?>
<p:tagLst xmlns:p="http://schemas.openxmlformats.org/presentationml/2006/main">
  <p:tag name="AS_UNIQUEID" val="1185"/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#wm#"/>
  <p:tag name="KSO_WM_TEMPLATE_CATEGORY" val="custom"/>
  <p:tag name="KSO_WM_TEMPLATE_INDEX" val="20204976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AS_UNIQUEID" val="1185"/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#wm#"/>
  <p:tag name="KSO_WM_TEMPLATE_CATEGORY" val="custom"/>
  <p:tag name="KSO_WM_TEMPLATE_INDEX" val="20204976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SPECIAL_SOURCE" val="bdnull"/>
</p:tagLst>
</file>

<file path=ppt/tags/tag155.xml><?xml version="1.0" encoding="utf-8"?>
<p:tagLst xmlns:p="http://schemas.openxmlformats.org/presentationml/2006/main">
  <p:tag name="AS_UNIQUEID" val="67"/>
</p:tagLst>
</file>

<file path=ppt/tags/tag156.xml><?xml version="1.0" encoding="utf-8"?>
<p:tagLst xmlns:p="http://schemas.openxmlformats.org/presentationml/2006/main">
  <p:tag name="AS_UNIQUEID" val="68"/>
  <p:tag name="KSO_WM_BEAUTIFY_FLAG" val=""/>
</p:tagLst>
</file>

<file path=ppt/tags/tag157.xml><?xml version="1.0" encoding="utf-8"?>
<p:tagLst xmlns:p="http://schemas.openxmlformats.org/presentationml/2006/main">
  <p:tag name="AS_UNIQUEID" val="69"/>
  <p:tag name="KSO_WM_BEAUTIFY_FLAG" val=""/>
</p:tagLst>
</file>

<file path=ppt/tags/tag158.xml><?xml version="1.0" encoding="utf-8"?>
<p:tagLst xmlns:p="http://schemas.openxmlformats.org/presentationml/2006/main">
  <p:tag name="AS_UNIQUEID" val="70"/>
  <p:tag name="KSO_WM_BEAUTIFY_FLAG" val=""/>
</p:tagLst>
</file>

<file path=ppt/tags/tag159.xml><?xml version="1.0" encoding="utf-8"?>
<p:tagLst xmlns:p="http://schemas.openxmlformats.org/presentationml/2006/main">
  <p:tag name="AS_UNIQUEID" val="71"/>
  <p:tag name="KSO_WM_BEAUTIFY_FLAG" val=""/>
</p:tagLst>
</file>

<file path=ppt/tags/tag16.xml><?xml version="1.0" encoding="utf-8"?>
<p:tagLst xmlns:p="http://schemas.openxmlformats.org/presentationml/2006/main">
  <p:tag name="AS_UNIQUEID" val="1185"/>
  <p:tag name="KSO_WM_BEAUTIFY_FLAG" val=""/>
</p:tagLst>
</file>

<file path=ppt/tags/tag160.xml><?xml version="1.0" encoding="utf-8"?>
<p:tagLst xmlns:p="http://schemas.openxmlformats.org/presentationml/2006/main">
  <p:tag name="AS_UNIQUEID" val="65"/>
  <p:tag name="KSO_WM_BEAUTIFY_FLAG" val=""/>
</p:tagLst>
</file>

<file path=ppt/tags/tag161.xml><?xml version="1.0" encoding="utf-8"?>
<p:tagLst xmlns:p="http://schemas.openxmlformats.org/presentationml/2006/main">
  <p:tag name="AS_UNIQUEID" val="66"/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COMMONDATA" val="eyJoZGlkIjoiM2U4YTQ4NGZjZGI1ZTdhNzIzYmNmNDRkZGU5MmI4ODIifQ=="/>
  <p:tag name="KSO_WPP_MARK_KEY" val="3a5f311e-f7f9-41e5-b799-f34613bd13a0"/>
  <p:tag name="commondata" val="eyJoZGlkIjoiMDc0YmVkNzIyYTUyMGViMjlkZjRjOWNkOGFjNWZiMmUifQ==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AS_UNIQUEID" val="1185"/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AS_UNIQUEID" val="1185"/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AS_UNIQUEID" val="1185"/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AS_UNIQUEID" val="1185"/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AS_UNIQUEID" val="46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#wm#"/>
  <p:tag name="KSO_WM_SLIDE_ID" val="custom2020761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7618"/>
  <p:tag name="KSO_WM_TEMPLATE_MASTER_TYPE" val="1"/>
  <p:tag name="KSO_WM_TEMPLATE_SUBCATEGORY" val="0"/>
  <p:tag name="KSO_WM_TEMPLATE_THUMBS_INDEX" val="1、5、7、8、9、10、11、14、15、19"/>
</p:tagLst>
</file>

<file path=ppt/tags/tag38.xml><?xml version="1.0" encoding="utf-8"?>
<p:tagLst xmlns:p="http://schemas.openxmlformats.org/presentationml/2006/main">
  <p:tag name="AS_UNIQUEID" val="4774"/>
  <p:tag name="KSO_WM_BEAUTIFY_FLAG" val=""/>
  <p:tag name="KSO_WM_TAG_VERSION" val="1.0"/>
  <p:tag name="KSO_WM_TEMPLATE_CATEGORY" val="custom"/>
  <p:tag name="KSO_WM_TEMPLATE_INDEX" val="20207618"/>
  <p:tag name="KSO_WM_UNIT_COMPATIBLE" val="0"/>
  <p:tag name="KSO_WM_UNIT_DIAGRAM_ISNUMVISUAL" val="0"/>
  <p:tag name="KSO_WM_UNIT_DIAGRAM_ISREFERUNIT" val="0"/>
  <p:tag name="KSO_WM_UNIT_HIGHLIGHT" val="0"/>
  <p:tag name="KSO_WM_UNIT_ID" val="custom20207618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攻坚克难赢未来——实现中华民族伟大复兴的中国梦!"/>
  <p:tag name="KSO_WM_UNIT_TEXT_FILL_FORE_SCHEMECOLOR_INDEX" val="14"/>
  <p:tag name="KSO_WM_UNIT_TEXT_FILL_FORE_SCHEMECOLOR_INDEX_BRIGHTNESS" val="0"/>
  <p:tag name="KSO_WM_UNIT_TEXT_FILL_TYPE" val="1"/>
  <p:tag name="KSO_WM_UNIT_TYPE" val="b"/>
  <p:tag name="KSO_WM_UNIT_VALUE" val="36"/>
</p:tagLst>
</file>

<file path=ppt/tags/tag39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4.xml><?xml version="1.0" encoding="utf-8"?>
<p:tagLst xmlns:p="http://schemas.openxmlformats.org/presentationml/2006/main">
  <p:tag name="AS_UNIQUEID" val="1185"/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AS_UNIQUEID" val="1185"/>
  <p:tag name="KSO_WM_BEAUTIFY_FLAG" val="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71.xml><?xml version="1.0" encoding="utf-8"?>
<p:tagLst xmlns:p="http://schemas.openxmlformats.org/presentationml/2006/main">
  <p:tag name="KSO_WM_UNIT_TABLE_BEAUTIFY" val="smartTable{8167302f-9fa9-49bb-b78e-84c32cdecd5e}"/>
  <p:tag name="TABLE_ENDDRAG_ORIGIN_RECT" val="320*291"/>
  <p:tag name="TABLE_ENDDRAG_RECT" val="394*53*320*291"/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TABLE_ENDDRAG_ORIGIN_RECT" val="365*305"/>
  <p:tag name="TABLE_ENDDRAG_RECT" val="19*53*365*305"/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课后作业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2402</Words>
  <Application>WPS 演示</Application>
  <PresentationFormat>全屏显示(16:9)</PresentationFormat>
  <Paragraphs>269</Paragraphs>
  <Slides>18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7" baseType="lpstr">
      <vt:lpstr>Arial</vt:lpstr>
      <vt:lpstr>宋体</vt:lpstr>
      <vt:lpstr>Wingdings</vt:lpstr>
      <vt:lpstr>Wingdings</vt:lpstr>
      <vt:lpstr>黑体</vt:lpstr>
      <vt:lpstr>微软雅黑 Light</vt:lpstr>
      <vt:lpstr>方正魏碑_GBK</vt:lpstr>
      <vt:lpstr>方正粗宋_GBK</vt:lpstr>
      <vt:lpstr>楷体</vt:lpstr>
      <vt:lpstr>方正粗黑宋简体</vt:lpstr>
      <vt:lpstr>等线</vt:lpstr>
      <vt:lpstr>华文楷体</vt:lpstr>
      <vt:lpstr>方正粗楷简体</vt:lpstr>
      <vt:lpstr>华文琥珀</vt:lpstr>
      <vt:lpstr>微软雅黑</vt:lpstr>
      <vt:lpstr>Arial Unicode MS</vt:lpstr>
      <vt:lpstr>Calibri</vt:lpstr>
      <vt:lpstr>1_自定义设计方案</vt:lpstr>
      <vt:lpstr>课后作业</vt:lpstr>
      <vt:lpstr>PowerPoint 演示文稿</vt:lpstr>
      <vt:lpstr>第8课 革命先行者孙中山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3.武昌起义爆发时，孙中山远在海外并没有直接参与领导武昌起义。但我们称孙中山是辛亥革命的领导者，这是因为革命火种早就被孙中山种下。以下属于孙中山播种的“火种”的是  （　　） A. 上书李鸿章      B. 从小崇拜洪秀全 C. 提出三民主义    D. 创办兴中会 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59</cp:revision>
  <dcterms:created xsi:type="dcterms:W3CDTF">2023-08-24T08:36:00Z</dcterms:created>
  <dcterms:modified xsi:type="dcterms:W3CDTF">2024-07-04T02:19:07Z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42C5EAF3F06A427ABA48777654F18D5F_12</vt:lpwstr>
  </property>
</Properties>
</file>